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1"/>
  </p:sldMasterIdLst>
  <p:notesMasterIdLst>
    <p:notesMasterId r:id="rId17"/>
  </p:notesMasterIdLst>
  <p:handoutMasterIdLst>
    <p:handoutMasterId r:id="rId18"/>
  </p:handoutMasterIdLst>
  <p:sldIdLst>
    <p:sldId id="2147480102" r:id="rId2"/>
    <p:sldId id="2147479923" r:id="rId3"/>
    <p:sldId id="2147482802" r:id="rId4"/>
    <p:sldId id="2147482790" r:id="rId5"/>
    <p:sldId id="2147482799" r:id="rId6"/>
    <p:sldId id="2147482803" r:id="rId7"/>
    <p:sldId id="2147482804" r:id="rId8"/>
    <p:sldId id="2147482792" r:id="rId9"/>
    <p:sldId id="2147482793" r:id="rId10"/>
    <p:sldId id="2147482794" r:id="rId11"/>
    <p:sldId id="2147482800" r:id="rId12"/>
    <p:sldId id="2147482805" r:id="rId13"/>
    <p:sldId id="2147479964" r:id="rId14"/>
    <p:sldId id="2147482801" r:id="rId15"/>
    <p:sldId id="2147482798" r:id="rId16"/>
  </p:sldIdLst>
  <p:sldSz cx="12192000" cy="6858000"/>
  <p:notesSz cx="6858000" cy="9144000"/>
  <p:embeddedFontLst>
    <p:embeddedFont>
      <p:font typeface="Open Sans" panose="020B0606030504020204" pitchFamily="34" charset="0"/>
      <p:regular r:id="rId19"/>
      <p:bold r:id="rId20"/>
      <p:italic r:id="rId21"/>
      <p:boldItalic r:id="rId22"/>
    </p:embeddedFont>
    <p:embeddedFont>
      <p:font typeface="Segoe Sans Text" pitchFamily="2" charset="0"/>
      <p:regular r:id="rId23"/>
      <p:bold r:id="rId24"/>
    </p:embeddedFont>
    <p:embeddedFont>
      <p:font typeface="Segoe UI" panose="020B0502040204020203" pitchFamily="34" charset="0"/>
      <p:regular r:id="rId25"/>
      <p:bold r:id="rId26"/>
      <p:italic r:id="rId27"/>
      <p:boldItalic r:id="rId28"/>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02"/>
          </p14:sldIdLst>
        </p14:section>
        <p14:section name="Agenda" id="{194114FB-11A9-460A-BA65-6CA85323C1BD}">
          <p14:sldIdLst>
            <p14:sldId id="2147479923"/>
          </p14:sldIdLst>
        </p14:section>
        <p14:section name="Memory Debugging" id="{C20B9164-FB54-41D8-B74E-5C81F602DFFF}">
          <p14:sldIdLst>
            <p14:sldId id="2147482802"/>
            <p14:sldId id="2147482790"/>
            <p14:sldId id="2147482799"/>
          </p14:sldIdLst>
        </p14:section>
        <p14:section name="XPS Printing" id="{26D8E637-0EAD-4C1C-9F7D-A767C8E75BB5}">
          <p14:sldIdLst>
            <p14:sldId id="2147482803"/>
            <p14:sldId id="2147482804"/>
          </p14:sldIdLst>
        </p14:section>
        <p14:section name="Performance Tips" id="{C1C1021E-7781-4F5C-B143-19FEBFE31533}">
          <p14:sldIdLst>
            <p14:sldId id="2147482792"/>
            <p14:sldId id="2147482793"/>
            <p14:sldId id="2147482794"/>
            <p14:sldId id="2147482800"/>
          </p14:sldIdLst>
        </p14:section>
        <p14:section name=".NET9 and Beyond" id="{BFF1E17C-8519-47C2-8C94-F534B9F606B8}">
          <p14:sldIdLst>
            <p14:sldId id="2147482805"/>
            <p14:sldId id="2147479964"/>
            <p14:sldId id="2147482801"/>
            <p14:sldId id="21474827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4F3"/>
    <a:srgbClr val="282828"/>
    <a:srgbClr val="554992"/>
    <a:srgbClr val="687EE8"/>
    <a:srgbClr val="5E32FF"/>
    <a:srgbClr val="552DE7"/>
    <a:srgbClr val="3E21A0"/>
    <a:srgbClr val="321885"/>
    <a:srgbClr val="231062"/>
    <a:srgbClr val="1F0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12" y="28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11/21/2024 11:03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11/21/2024 11:03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569"/>
              </a:lnSpc>
              <a:spcAft>
                <a:spcPts val="800"/>
              </a:spcAft>
            </a:pPr>
            <a:r>
              <a:rPr lang="en-US"/>
              <a:t>                      </a:t>
            </a:r>
            <a:r>
              <a:rPr lang="en-US" sz="1800" b="0" i="0">
                <a:solidFill>
                  <a:srgbClr val="000000"/>
                </a:solidFill>
                <a:effectLst/>
                <a:latin typeface="Aptos" panose="020B0004020202020204" pitchFamily="34" charset="0"/>
              </a:rPr>
              <a:t>“Hello, everyone! I’m Ashish Singh, a Senior Engineer with Microsoft’s WPF team. I’m excited to discuss how you can harness WPF to create high-performance apps that maximize resource efficiency and deliver a seamless experience for users.” </a:t>
            </a:r>
            <a:endParaRPr lang="en-US" b="0" i="0">
              <a:solidFill>
                <a:srgbClr val="000000"/>
              </a:solidFill>
              <a:effectLst/>
              <a:latin typeface="Segoe UI" panose="020B0502040204020203" pitchFamily="34" charset="0"/>
            </a:endParaRPr>
          </a:p>
          <a:p>
            <a:pPr algn="l" rtl="0" fontAlgn="base">
              <a:lnSpc>
                <a:spcPts val="1569"/>
              </a:lnSpc>
              <a:spcBef>
                <a:spcPts val="1200"/>
              </a:spcBef>
              <a:spcAft>
                <a:spcPts val="1200"/>
              </a:spcAft>
            </a:pPr>
            <a:r>
              <a:rPr lang="en-US" sz="4400" b="0" i="0">
                <a:solidFill>
                  <a:srgbClr val="111111"/>
                </a:solidFill>
                <a:effectLst/>
                <a:latin typeface="Segoe UI" panose="020B0502040204020203" pitchFamily="34" charset="0"/>
              </a:rPr>
              <a:t>WPF's robust architecture and versatility make it a trusted framework for building enterprise-grade applications. It empowers developers to create feature-rich, responsive applications that meet modern business demands.</a:t>
            </a:r>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11/21/2024 11:03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"Converters are incredibly useful in WPF, but if not implemented correctly, they can severely impact performance. Common issues include:</a:t>
            </a:r>
          </a:p>
          <a:p>
            <a:pPr>
              <a:buFont typeface="Arial" panose="020B0604020202020204" pitchFamily="34" charset="0"/>
              <a:buChar char="•"/>
            </a:pPr>
            <a:r>
              <a:rPr lang="en-US"/>
              <a:t>Memory leaks due to an ever-growing cache</a:t>
            </a:r>
          </a:p>
          <a:p>
            <a:pPr>
              <a:buFont typeface="Arial" panose="020B0604020202020204" pitchFamily="34" charset="0"/>
              <a:buChar char="•"/>
            </a:pPr>
            <a:r>
              <a:rPr lang="en-US"/>
              <a:t>Repeatedly performing expensive operations</a:t>
            </a:r>
          </a:p>
          <a:p>
            <a:pPr>
              <a:buFont typeface="Arial" panose="020B0604020202020204" pitchFamily="34" charset="0"/>
              <a:buChar char="•"/>
            </a:pPr>
            <a:r>
              <a:rPr lang="en-US"/>
              <a:t>Failing to clean up resources</a:t>
            </a:r>
          </a:p>
          <a:p>
            <a:r>
              <a:rPr lang="en-US"/>
              <a:t>To address these issues, let's look at an optimized converter:</a:t>
            </a:r>
          </a:p>
          <a:p>
            <a:pPr>
              <a:buFont typeface="Arial" panose="020B0604020202020204" pitchFamily="34" charset="0"/>
              <a:buChar char="•"/>
            </a:pPr>
            <a:r>
              <a:rPr lang="en-US"/>
              <a:t>Implement </a:t>
            </a:r>
            <a:r>
              <a:rPr lang="en-US" err="1"/>
              <a:t>IDisposable</a:t>
            </a:r>
            <a:r>
              <a:rPr lang="en-US"/>
              <a:t> to ensure proper resource cleanup</a:t>
            </a:r>
          </a:p>
          <a:p>
            <a:pPr>
              <a:buFont typeface="Arial" panose="020B0604020202020204" pitchFamily="34" charset="0"/>
              <a:buChar char="•"/>
            </a:pPr>
            <a:r>
              <a:rPr lang="en-US"/>
              <a:t>Use a thread-safe </a:t>
            </a:r>
            <a:r>
              <a:rPr lang="en-US" err="1"/>
              <a:t>ConcurrentDictionary</a:t>
            </a:r>
            <a:r>
              <a:rPr lang="en-US"/>
              <a:t> for caching to enhance efficiency</a:t>
            </a:r>
          </a:p>
          <a:p>
            <a:r>
              <a:rPr lang="en-US"/>
              <a:t>These optimizations help manage resources efficiently and improve overall performance."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77453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updating collections in WPF, each individual change can cause a UI refresh. This can lead to excessive UI updates and degrade performance.</a:t>
            </a:r>
          </a:p>
          <a:p>
            <a:r>
              <a:rPr lang="en-US"/>
              <a:t>For example, if we update a collection without batching, each modification triggers a separate UI update, which is inefficient.</a:t>
            </a:r>
          </a:p>
          <a:p>
            <a:r>
              <a:rPr lang="en-US"/>
              <a:t>Instead, we can batch our updates using </a:t>
            </a:r>
            <a:r>
              <a:rPr lang="en-US" err="1"/>
              <a:t>DeferRefresh</a:t>
            </a:r>
            <a:r>
              <a:rPr lang="en-US"/>
              <a:t>. This approach postpones all UI updates until the using block completes, significantly reducing the number of updates.</a:t>
            </a:r>
          </a:p>
          <a:p>
            <a:r>
              <a:rPr lang="en-US"/>
              <a:t>Although these optimizations might seem minor on their own, when combined, they can greatly enhance your application's performance."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64885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1CDF1-DCCC-27B1-0AD9-FF8AA647B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6A34D-7515-8298-BFDB-631D681089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56B94-BF36-D0B4-074D-2AF50053F10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08668E9-627C-6FEB-55D8-F839219211D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518733-A585-CACA-E254-264E23FD0A4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6BA2BC-B4EA-305A-8CE1-DBAF3FF166E1}"/>
              </a:ext>
            </a:extLst>
          </p:cNvPr>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a:extLst>
              <a:ext uri="{FF2B5EF4-FFF2-40B4-BE49-F238E27FC236}">
                <a16:creationId xmlns:a16="http://schemas.microsoft.com/office/drawing/2014/main" id="{C223D5A3-F5B7-27B1-8582-82FF1D694BFF}"/>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14793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a:t>Our future plans include ongoing performance enhancements, the expansion of our performance testing infrastructure, and a dedicated effort to consistently improve WPF. With the community's valuable feedback and contributions, we aim to continually elevate WPF's performance standards.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57177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569"/>
              </a:lnSpc>
              <a:buFont typeface="Arial" panose="020B0604020202020204" pitchFamily="34" charset="0"/>
              <a:buChar char="•"/>
            </a:pPr>
            <a:r>
              <a:rPr lang="en-US" sz="1800" b="0" i="1">
                <a:solidFill>
                  <a:srgbClr val="000000"/>
                </a:solidFill>
                <a:effectLst/>
                <a:latin typeface="Aptos" panose="020B0004020202020204" pitchFamily="34" charset="0"/>
              </a:rPr>
              <a:t>“Thank you all for joining! We’re excited about what you can create with the latest WPF improvements in .NET 9, and we encourage you to try them out.”</a:t>
            </a:r>
            <a:r>
              <a:rPr lang="en-US" sz="1800" b="0" i="0">
                <a:solidFill>
                  <a:srgbClr val="000000"/>
                </a:solidFill>
                <a:effectLst/>
                <a:latin typeface="Aptos" panose="020B0004020202020204" pitchFamily="34" charset="0"/>
              </a:rPr>
              <a:t> </a:t>
            </a:r>
          </a:p>
          <a:p>
            <a:pPr algn="l" rtl="0" fontAlgn="base">
              <a:lnSpc>
                <a:spcPts val="1569"/>
              </a:lnSpc>
              <a:buFont typeface="Arial" panose="020B0604020202020204" pitchFamily="34" charset="0"/>
              <a:buChar char="•"/>
            </a:pPr>
            <a:r>
              <a:rPr lang="en-US" sz="1800" b="0" i="1">
                <a:solidFill>
                  <a:srgbClr val="000000"/>
                </a:solidFill>
                <a:effectLst/>
                <a:latin typeface="Aptos" panose="020B0004020202020204" pitchFamily="34" charset="0"/>
              </a:rPr>
              <a:t>“Please connect with us on GitHub if you have any questions, suggestions, or want to contribute further. Your feedback is invaluable, and we’re eager to keep making iterative progress together.”</a:t>
            </a:r>
            <a:r>
              <a:rPr lang="en-US" sz="1800" b="0" i="0">
                <a:solidFill>
                  <a:srgbClr val="000000"/>
                </a:solidFill>
                <a:effectLst/>
                <a:latin typeface="Aptos" panose="020B0004020202020204" pitchFamily="34" charset="0"/>
              </a:rPr>
              <a:t> </a:t>
            </a:r>
          </a:p>
          <a:p>
            <a:pPr algn="l" rtl="0" fontAlgn="base">
              <a:lnSpc>
                <a:spcPts val="1569"/>
              </a:lnSpc>
              <a:buFont typeface="Arial" panose="020B0604020202020204" pitchFamily="34" charset="0"/>
              <a:buChar char="•"/>
            </a:pPr>
            <a:r>
              <a:rPr lang="en-US" sz="1800" b="0" i="1">
                <a:solidFill>
                  <a:srgbClr val="000000"/>
                </a:solidFill>
                <a:effectLst/>
                <a:latin typeface="Aptos" panose="020B0004020202020204" pitchFamily="34" charset="0"/>
              </a:rPr>
              <a:t>“Thanks again to the highly active and engaged wpf community for all the support. Let’s continue building high-performance WPF applications!”</a:t>
            </a:r>
            <a:r>
              <a:rPr lang="en-US" sz="1800" b="0" i="0">
                <a:solidFill>
                  <a:srgbClr val="000000"/>
                </a:solidFill>
                <a:effectLst/>
                <a:latin typeface="Aptos" panose="020B0004020202020204" pitchFamily="34" charset="0"/>
              </a:rPr>
              <a:t> </a:t>
            </a:r>
          </a:p>
          <a:p>
            <a:endParaRPr lang="en-US"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22734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1569"/>
              </a:lnSpc>
              <a:buFont typeface="Arial" panose="020B0604020202020204" pitchFamily="34" charset="0"/>
              <a:buChar char="•"/>
            </a:pPr>
            <a:r>
              <a:rPr lang="en-US" sz="1800" b="0" i="1">
                <a:solidFill>
                  <a:srgbClr val="000000"/>
                </a:solidFill>
                <a:effectLst/>
                <a:latin typeface="Aptos" panose="020B0004020202020204" pitchFamily="34" charset="0"/>
              </a:rPr>
              <a:t>“Today, we’ll focus on three main areas: memory debugging, practical WPF performance tips, and the latest WPF performance improvements in .NET 9.”</a:t>
            </a:r>
            <a:r>
              <a:rPr lang="en-US" sz="1800" b="0" i="0">
                <a:solidFill>
                  <a:srgbClr val="000000"/>
                </a:solidFill>
                <a:effectLst/>
                <a:latin typeface="Aptos" panose="020B0004020202020204" pitchFamily="34" charset="0"/>
              </a:rPr>
              <a:t> </a:t>
            </a:r>
          </a:p>
          <a:p>
            <a:pPr algn="l" rtl="0" fontAlgn="base">
              <a:lnSpc>
                <a:spcPts val="1569"/>
              </a:lnSpc>
              <a:buFont typeface="Arial" panose="020B0604020202020204" pitchFamily="34" charset="0"/>
              <a:buChar char="•"/>
            </a:pPr>
            <a:r>
              <a:rPr lang="en-US" sz="1800" b="0" i="1">
                <a:solidFill>
                  <a:srgbClr val="000000"/>
                </a:solidFill>
                <a:effectLst/>
                <a:latin typeface="Aptos" panose="020B0004020202020204" pitchFamily="34" charset="0"/>
              </a:rPr>
              <a:t>“Whether you’re troubleshooting performance bottlenecks or looking to improve your app’s performance, these insights should give you actionable steps to enhance WPF app performance.”</a:t>
            </a:r>
            <a:r>
              <a:rPr lang="en-US" sz="1800" b="0" i="0">
                <a:solidFill>
                  <a:srgbClr val="000000"/>
                </a:solidFill>
                <a:effectLst/>
                <a:latin typeface="Aptos" panose="020B0004020202020204" pitchFamily="34" charset="0"/>
              </a:rPr>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518453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1">
                <a:solidFill>
                  <a:srgbClr val="000000"/>
                </a:solidFill>
                <a:effectLst/>
                <a:latin typeface="Aptos" panose="020B0004020202020204" pitchFamily="34" charset="0"/>
              </a:rPr>
              <a:t>“Let’s start with memory debugging. Memory management is often the backbone of app performance, as memory-related issues can lead to resource saturation, lags, or even app crashes with OOM.”</a:t>
            </a:r>
            <a:r>
              <a:rPr lang="en-US" sz="1800" b="0" i="0">
                <a:solidFill>
                  <a:srgbClr val="000000"/>
                </a:solidFill>
                <a:effectLst/>
                <a:latin typeface="Aptos" panose="020B0004020202020204" pitchFamily="34" charset="0"/>
              </a:rPr>
              <a:t>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137842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debugging memory issues in .NET applications, it's important to understand the two main types of memory problems:</a:t>
            </a:r>
          </a:p>
          <a:p>
            <a:pPr>
              <a:buFont typeface="+mj-lt"/>
              <a:buAutoNum type="arabicPeriod"/>
            </a:pPr>
            <a:r>
              <a:rPr lang="en-US" b="1"/>
              <a:t>Performance-Related Issues:</a:t>
            </a:r>
            <a:endParaRPr lang="en-US"/>
          </a:p>
          <a:p>
            <a:pPr marL="742950" lvl="1" indent="-285750">
              <a:buFont typeface="+mj-lt"/>
              <a:buAutoNum type="arabicPeriod"/>
            </a:pPr>
            <a:r>
              <a:rPr lang="en-US" b="1"/>
              <a:t>Too Many Allocations:</a:t>
            </a:r>
            <a:r>
              <a:rPr lang="en-US"/>
              <a:t> Excessive allocations can degrade performance.</a:t>
            </a:r>
          </a:p>
          <a:p>
            <a:pPr marL="742950" lvl="1" indent="-285750">
              <a:buFont typeface="+mj-lt"/>
              <a:buAutoNum type="arabicPeriod"/>
            </a:pPr>
            <a:r>
              <a:rPr lang="en-US" b="1"/>
              <a:t>Object Lifetime Issues:</a:t>
            </a:r>
            <a:r>
              <a:rPr lang="en-US"/>
              <a:t> Inefficient object lifetimes can lead to excessive garbage collection.</a:t>
            </a:r>
          </a:p>
          <a:p>
            <a:pPr marL="742950" lvl="1" indent="-285750">
              <a:buFont typeface="+mj-lt"/>
              <a:buAutoNum type="arabicPeriod"/>
            </a:pPr>
            <a:r>
              <a:rPr lang="en-US" b="1"/>
              <a:t>Object Pinning:</a:t>
            </a:r>
            <a:r>
              <a:rPr lang="en-US"/>
              <a:t> Pinned objects can hinder the garbage collector’s efficiency.</a:t>
            </a:r>
          </a:p>
          <a:p>
            <a:pPr>
              <a:buFont typeface="+mj-lt"/>
              <a:buAutoNum type="arabicPeriod"/>
            </a:pPr>
            <a:r>
              <a:rPr lang="en-US" b="1"/>
              <a:t>Memory Resource Saturation:</a:t>
            </a:r>
            <a:endParaRPr lang="en-US"/>
          </a:p>
          <a:p>
            <a:pPr marL="742950" lvl="1" indent="-285750">
              <a:buFont typeface="+mj-lt"/>
              <a:buAutoNum type="arabicPeriod"/>
            </a:pPr>
            <a:r>
              <a:rPr lang="en-US" b="1"/>
              <a:t>Memory Leaks:</a:t>
            </a:r>
            <a:r>
              <a:rPr lang="en-US"/>
              <a:t> Unreleased memory that continues to grow over time.</a:t>
            </a:r>
          </a:p>
          <a:p>
            <a:pPr marL="742950" lvl="1" indent="-285750">
              <a:buFont typeface="+mj-lt"/>
              <a:buAutoNum type="arabicPeriod"/>
            </a:pPr>
            <a:r>
              <a:rPr lang="en-US" b="1"/>
              <a:t>Cache Management Issues:</a:t>
            </a:r>
            <a:r>
              <a:rPr lang="en-US"/>
              <a:t> Inefficient cache usage leading to excessive memory consumption.</a:t>
            </a:r>
          </a:p>
          <a:p>
            <a:pPr marL="742950" lvl="1" indent="-285750">
              <a:buFont typeface="+mj-lt"/>
              <a:buAutoNum type="arabicPeriod"/>
            </a:pPr>
            <a:r>
              <a:rPr lang="en-US" b="1"/>
              <a:t>Heap Fragmentation:</a:t>
            </a:r>
            <a:r>
              <a:rPr lang="en-US"/>
              <a:t> Memory becomes fragmented, leading to inefficient memory use.</a:t>
            </a:r>
          </a:p>
          <a:p>
            <a:pPr marL="742950" lvl="1" indent="-285750">
              <a:buFont typeface="+mj-lt"/>
              <a:buAutoNum type="arabicPeriod"/>
            </a:pPr>
            <a:r>
              <a:rPr lang="en-US" b="1"/>
              <a:t>Out-of-Memory Exceptions:</a:t>
            </a:r>
            <a:r>
              <a:rPr lang="en-US"/>
              <a:t> Application runs out of available memory.</a:t>
            </a:r>
          </a:p>
          <a:p>
            <a:r>
              <a:rPr lang="en-US"/>
              <a:t>Understanding and identifying these problems is the first step in effectively addressing memory issues in your .NET applications.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017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it comes to debugging memory issues in .NET applications, a structured approach is key. Let’s break it down:</a:t>
            </a:r>
          </a:p>
          <a:p>
            <a:pPr>
              <a:buFont typeface="+mj-lt"/>
              <a:buAutoNum type="arabicPeriod"/>
            </a:pPr>
            <a:r>
              <a:rPr lang="en-US" b="1"/>
              <a:t>Decide What Matters:</a:t>
            </a:r>
            <a:endParaRPr lang="en-US"/>
          </a:p>
          <a:p>
            <a:pPr marL="742950" lvl="1" indent="-285750">
              <a:buFont typeface="+mj-lt"/>
              <a:buAutoNum type="arabicPeriod"/>
            </a:pPr>
            <a:r>
              <a:rPr lang="en-US"/>
              <a:t>Focus on critical performance metrics like latency, throughput, and CPU usage.</a:t>
            </a:r>
          </a:p>
          <a:p>
            <a:pPr>
              <a:buFont typeface="+mj-lt"/>
              <a:buAutoNum type="arabicPeriod"/>
            </a:pPr>
            <a:r>
              <a:rPr lang="en-US" b="1"/>
              <a:t>Make It Measurable:</a:t>
            </a:r>
            <a:endParaRPr lang="en-US"/>
          </a:p>
          <a:p>
            <a:pPr marL="742950" lvl="1" indent="-285750">
              <a:buFont typeface="+mj-lt"/>
              <a:buAutoNum type="arabicPeriod"/>
            </a:pPr>
            <a:r>
              <a:rPr lang="en-US"/>
              <a:t>For latency and throughput, use </a:t>
            </a:r>
            <a:r>
              <a:rPr lang="en-US" err="1"/>
              <a:t>EventSource</a:t>
            </a:r>
            <a:r>
              <a:rPr lang="en-US"/>
              <a:t> start/stop events or platform-level events.</a:t>
            </a:r>
          </a:p>
          <a:p>
            <a:pPr marL="742950" lvl="1" indent="-285750">
              <a:buFont typeface="+mj-lt"/>
              <a:buAutoNum type="arabicPeriod"/>
            </a:pPr>
            <a:r>
              <a:rPr lang="en-US"/>
              <a:t>For CPU usage, leverage performance counters and ETW traces.</a:t>
            </a:r>
          </a:p>
          <a:p>
            <a:pPr>
              <a:buFont typeface="+mj-lt"/>
              <a:buAutoNum type="arabicPeriod"/>
            </a:pPr>
            <a:r>
              <a:rPr lang="en-US" b="1"/>
              <a:t>Capture a Trace:</a:t>
            </a:r>
            <a:endParaRPr lang="en-US"/>
          </a:p>
          <a:p>
            <a:pPr marL="742950" lvl="1" indent="-285750">
              <a:buFont typeface="+mj-lt"/>
              <a:buAutoNum type="arabicPeriod"/>
            </a:pPr>
            <a:r>
              <a:rPr lang="en-US"/>
              <a:t>Use tools like </a:t>
            </a:r>
            <a:r>
              <a:rPr lang="en-US" err="1"/>
              <a:t>PerfView</a:t>
            </a:r>
            <a:r>
              <a:rPr lang="en-US"/>
              <a:t>, Windows Performance Analyzer (WPA), or </a:t>
            </a:r>
            <a:r>
              <a:rPr lang="en-US" err="1"/>
              <a:t>Perfcollect</a:t>
            </a:r>
            <a:r>
              <a:rPr lang="en-US"/>
              <a:t> to gather detailed performance data.</a:t>
            </a:r>
          </a:p>
          <a:p>
            <a:pPr>
              <a:buFont typeface="+mj-lt"/>
              <a:buAutoNum type="arabicPeriod"/>
            </a:pPr>
            <a:r>
              <a:rPr lang="en-US" b="1"/>
              <a:t>Analyze, Improve, Repeat:</a:t>
            </a:r>
            <a:endParaRPr lang="en-US"/>
          </a:p>
          <a:p>
            <a:pPr marL="742950" lvl="1" indent="-285750">
              <a:buFont typeface="+mj-lt"/>
              <a:buAutoNum type="arabicPeriod"/>
            </a:pPr>
            <a:r>
              <a:rPr lang="en-US"/>
              <a:t>Analyze the collected data to identify bottlenecks.</a:t>
            </a:r>
          </a:p>
          <a:p>
            <a:pPr marL="742950" lvl="1" indent="-285750">
              <a:buFont typeface="+mj-lt"/>
              <a:buAutoNum type="arabicPeriod"/>
            </a:pPr>
            <a:r>
              <a:rPr lang="en-US"/>
              <a:t>Implement improvements based on your findings.</a:t>
            </a:r>
          </a:p>
          <a:p>
            <a:pPr marL="742950" lvl="1" indent="-285750">
              <a:buFont typeface="+mj-lt"/>
              <a:buAutoNum type="arabicPeriod"/>
            </a:pPr>
            <a:r>
              <a:rPr lang="en-US"/>
              <a:t>Repeat the tracing and analysis to ensure your changes have the desired effect.</a:t>
            </a:r>
          </a:p>
          <a:p>
            <a:r>
              <a:rPr lang="en-US"/>
              <a:t>Finally, always target the metrics that matter most to your application’s performance. This focused approach will help you effectively debug and optimize your .NET applications.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1827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1C1AE-51D1-EE93-4E0B-12CD94D6E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64D29-CE77-AB6E-4EE8-6BBBAC4599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912A1-7A2A-85A1-6A91-1B0DA3CBBAAA}"/>
              </a:ext>
            </a:extLst>
          </p:cNvPr>
          <p:cNvSpPr>
            <a:spLocks noGrp="1"/>
          </p:cNvSpPr>
          <p:nvPr>
            <p:ph type="body" idx="1"/>
          </p:nvPr>
        </p:nvSpPr>
        <p:spPr/>
        <p:txBody>
          <a:bodyPr/>
          <a:lstStyle/>
          <a:p>
            <a:r>
              <a:rPr lang="en-US" sz="1800" b="0" i="1">
                <a:solidFill>
                  <a:srgbClr val="000000"/>
                </a:solidFill>
                <a:effectLst/>
                <a:latin typeface="Aptos" panose="020B0004020202020204" pitchFamily="34" charset="0"/>
              </a:rPr>
              <a:t>In this section we will be investigating a memory leak in XPS Printing. A leak here could cause applications that use printing extensively to consume excessive memory</a:t>
            </a:r>
            <a:r>
              <a:rPr lang="en-US" sz="1800" b="0" i="0">
                <a:solidFill>
                  <a:srgbClr val="000000"/>
                </a:solidFill>
                <a:effectLst/>
                <a:latin typeface="Aptos" panose="020B0004020202020204" pitchFamily="34" charset="0"/>
              </a:rPr>
              <a:t> </a:t>
            </a:r>
            <a:endParaRPr lang="en-US"/>
          </a:p>
        </p:txBody>
      </p:sp>
      <p:sp>
        <p:nvSpPr>
          <p:cNvPr id="4" name="Header Placeholder 3">
            <a:extLst>
              <a:ext uri="{FF2B5EF4-FFF2-40B4-BE49-F238E27FC236}">
                <a16:creationId xmlns:a16="http://schemas.microsoft.com/office/drawing/2014/main" id="{97E29C53-2F4C-E835-A190-1ACDBA797D7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12D5F2-D4D1-5FBF-B578-7B211C5B18F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859901-BB05-8F3A-F531-F2FD1B819113}"/>
              </a:ext>
            </a:extLst>
          </p:cNvPr>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a:extLst>
              <a:ext uri="{FF2B5EF4-FFF2-40B4-BE49-F238E27FC236}">
                <a16:creationId xmlns:a16="http://schemas.microsoft.com/office/drawing/2014/main" id="{90268102-AEA7-88B9-B023-3B5F673DF2FF}"/>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73575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93647-B573-8663-288F-F98F156355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516850-B32E-6DEB-F158-2C56EBDC8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D45126-610C-AEBC-9F88-6787C99BD6C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D8F60F8-FB7C-D910-C189-11F98293101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AF06CC3-0BFB-29DE-C51C-686CAE3D8FB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021E832-3B55-C39C-7C4B-BD46AE2B372A}"/>
              </a:ext>
            </a:extLst>
          </p:cNvPr>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a:extLst>
              <a:ext uri="{FF2B5EF4-FFF2-40B4-BE49-F238E27FC236}">
                <a16:creationId xmlns:a16="http://schemas.microsoft.com/office/drawing/2014/main" id="{A5F0B4E3-CE97-0EFA-2DD4-C90CE474A30C}"/>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2361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11111"/>
                </a:solidFill>
                <a:effectLst/>
                <a:latin typeface="Segoe UI" panose="020B0502040204020203" pitchFamily="34" charset="0"/>
              </a:rPr>
              <a:t>When you create a binding path in WPF, it might look harmless at first. However, WPF creates property change subscriptions for each object in the binding path. This means that if any object in this chain changes, WPF has to re-evaluate the entire path. This process creates unnecessary overhead because WPF is monitoring multiple objects and their properties, which can lead to performance issues and potential memory leaks.</a:t>
            </a:r>
          </a:p>
          <a:p>
            <a:pPr algn="l"/>
            <a:r>
              <a:rPr lang="en-US" b="0" i="0">
                <a:solidFill>
                  <a:srgbClr val="111111"/>
                </a:solidFill>
                <a:effectLst/>
                <a:latin typeface="Segoe UI" panose="020B0502040204020203" pitchFamily="34" charset="0"/>
              </a:rPr>
              <a:t>The solution to this problem is straightforward and effective. By reducing the number of binding subscriptions, you can make your code more maintainable and easier to debug. This approach also allows you to include additional logic if needed, making your application more efficient. Optimizing the binding path helps in enhancing the overall performance and efficiency of your WPF application by minimizing unnecessary updates and resource usage.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9692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111111"/>
                </a:solidFill>
                <a:effectLst/>
                <a:latin typeface="Segoe UI" panose="020B0502040204020203" pitchFamily="34" charset="0"/>
              </a:rPr>
              <a:t>When developers notify WPF of changes in a way that suggests everything has changed, it causes WPF to update the entire UI. This is inefficient because it consumes more processing power and resources than necessary. Essentially, WPF is doing more work than it needs to, which can slow down the application and lead to a poor user experience. By being specific about what has changed and only notifying WPF about the exact property that has been updated, we can avoid these unnecessary updates. This targeted approach ensures that only the relevant parts of the UI are refreshed, leading to better performance and a smoother user experience.</a:t>
            </a:r>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11/21/2024 11:03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75405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0">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655" r:id="rId39"/>
    <p:sldLayoutId id="2147485725" r:id="rId40"/>
    <p:sldLayoutId id="2147485722" r:id="rId41"/>
    <p:sldLayoutId id="2147485638" r:id="rId42"/>
    <p:sldLayoutId id="2147485735" r:id="rId43"/>
    <p:sldLayoutId id="2147485736" r:id="rId44"/>
    <p:sldLayoutId id="2147485737" r:id="rId45"/>
    <p:sldLayoutId id="2147485738" r:id="rId46"/>
    <p:sldLayoutId id="2147485739" r:id="rId47"/>
    <p:sldLayoutId id="2147485740" r:id="rId48"/>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482779" y="1792311"/>
            <a:ext cx="12091101" cy="1923604"/>
          </a:xfrm>
        </p:spPr>
        <p:txBody>
          <a:bodyPr/>
          <a:lstStyle/>
          <a:p>
            <a:pPr algn="l"/>
            <a:r>
              <a:rPr lang="en-US" b="1" i="0" u="none" strike="noStrike">
                <a:effectLst/>
                <a:latin typeface="var(--title-font-family)"/>
              </a:rPr>
              <a:t>Boosting WPF Performance </a:t>
            </a:r>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480036" y="5919846"/>
            <a:ext cx="5430837" cy="276999"/>
          </a:xfrm>
        </p:spPr>
        <p:txBody>
          <a:bodyPr/>
          <a:lstStyle/>
          <a:p>
            <a:r>
              <a:rPr lang="en-US" b="0">
                <a:latin typeface="Open Sans"/>
                <a:ea typeface="Open Sans"/>
                <a:cs typeface="Open Sans"/>
              </a:rPr>
              <a:t>Ashish Kumar Singh</a:t>
            </a:r>
            <a:endParaRPr lang="en-US" b="0"/>
          </a:p>
        </p:txBody>
      </p:sp>
      <p:sp>
        <p:nvSpPr>
          <p:cNvPr id="5" name="Title 1">
            <a:extLst>
              <a:ext uri="{FF2B5EF4-FFF2-40B4-BE49-F238E27FC236}">
                <a16:creationId xmlns:a16="http://schemas.microsoft.com/office/drawing/2014/main" id="{299250EE-B245-3E14-C53E-8B62AE97673D}"/>
              </a:ext>
            </a:extLst>
          </p:cNvPr>
          <p:cNvSpPr txBox="1">
            <a:spLocks/>
          </p:cNvSpPr>
          <p:nvPr/>
        </p:nvSpPr>
        <p:spPr>
          <a:xfrm>
            <a:off x="481597" y="2352292"/>
            <a:ext cx="11492478" cy="802207"/>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sz="2400">
                <a:gradFill flip="none">
                  <a:gsLst>
                    <a:gs pos="1000">
                      <a:srgbClr val="D502AA"/>
                    </a:gs>
                    <a:gs pos="25000">
                      <a:srgbClr val="E566CC"/>
                    </a:gs>
                    <a:gs pos="56000">
                      <a:srgbClr val="E76BC7"/>
                    </a:gs>
                    <a:gs pos="100000">
                      <a:srgbClr val="FA94A1"/>
                    </a:gs>
                  </a:gsLst>
                  <a:lin ang="3600000" scaled="0"/>
                  <a:tileRect/>
                </a:gradFill>
                <a:latin typeface="var(--title-font-family)"/>
                <a:ea typeface="Open Sans"/>
                <a:cs typeface="Open Sans"/>
              </a:rPr>
              <a:t>Creating High Performance Desktop Applications</a:t>
            </a:r>
            <a:endParaRPr lang="en-US">
              <a:gradFill flip="none" rotWithShape="1">
                <a:gsLst>
                  <a:gs pos="1000">
                    <a:srgbClr val="D502AA"/>
                  </a:gs>
                  <a:gs pos="25000">
                    <a:srgbClr val="E566CC"/>
                  </a:gs>
                  <a:gs pos="56000">
                    <a:srgbClr val="E76BC7"/>
                  </a:gs>
                  <a:gs pos="100000">
                    <a:srgbClr val="FA94A1"/>
                  </a:gs>
                </a:gsLst>
                <a:lin ang="3600000" scaled="0"/>
                <a:tileRect/>
              </a:gradFill>
            </a:endParaRPr>
          </a:p>
        </p:txBody>
      </p:sp>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EAE96-19FC-477F-8477-3FB5F7FDF8A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172AF34-59C2-321E-1437-938C570621C7}"/>
              </a:ext>
            </a:extLst>
          </p:cNvPr>
          <p:cNvSpPr>
            <a:spLocks noGrp="1"/>
          </p:cNvSpPr>
          <p:nvPr>
            <p:ph type="title"/>
          </p:nvPr>
        </p:nvSpPr>
        <p:spPr>
          <a:xfrm>
            <a:off x="444766" y="308662"/>
            <a:ext cx="11024171" cy="615553"/>
          </a:xfrm>
        </p:spPr>
        <p:txBody>
          <a:bodyPr/>
          <a:lstStyle/>
          <a:p>
            <a:r>
              <a:rPr lang="en-IN"/>
              <a:t>Tip 3: Caching</a:t>
            </a:r>
            <a:endParaRPr lang="en-US"/>
          </a:p>
        </p:txBody>
      </p:sp>
      <p:sp>
        <p:nvSpPr>
          <p:cNvPr id="21" name="Graphic 74" descr="Clipboard Checkmark&#10;Keyword: fluent-icon;&#10;Metaphor: copy, memory, analog;&#10;&#10;Used in copy &amp; task scenarios.">
            <a:extLst>
              <a:ext uri="{FF2B5EF4-FFF2-40B4-BE49-F238E27FC236}">
                <a16:creationId xmlns:a16="http://schemas.microsoft.com/office/drawing/2014/main" id="{A15E459A-FF52-552E-6BF9-D4F40092F7D5}"/>
              </a:ext>
            </a:extLst>
          </p:cNvPr>
          <p:cNvSpPr/>
          <p:nvPr/>
        </p:nvSpPr>
        <p:spPr>
          <a:xfrm>
            <a:off x="884856" y="4874761"/>
            <a:ext cx="520485" cy="575273"/>
          </a:xfrm>
          <a:custGeom>
            <a:avLst/>
            <a:gdLst>
              <a:gd name="connsiteX0" fmla="*/ 267091 w 520485"/>
              <a:gd name="connsiteY0" fmla="*/ 0 h 575273"/>
              <a:gd name="connsiteX1" fmla="*/ 328358 w 520485"/>
              <a:gd name="connsiteY1" fmla="*/ 54845 h 575273"/>
              <a:gd name="connsiteX2" fmla="*/ 328349 w 520485"/>
              <a:gd name="connsiteY2" fmla="*/ 54773 h 575273"/>
              <a:gd name="connsiteX3" fmla="*/ 376667 w 520485"/>
              <a:gd name="connsiteY3" fmla="*/ 54788 h 575273"/>
              <a:gd name="connsiteX4" fmla="*/ 438303 w 520485"/>
              <a:gd name="connsiteY4" fmla="*/ 116424 h 575273"/>
              <a:gd name="connsiteX5" fmla="*/ 438303 w 520485"/>
              <a:gd name="connsiteY5" fmla="*/ 260193 h 575273"/>
              <a:gd name="connsiteX6" fmla="*/ 397212 w 520485"/>
              <a:gd name="connsiteY6" fmla="*/ 248639 h 575273"/>
              <a:gd name="connsiteX7" fmla="*/ 397212 w 520485"/>
              <a:gd name="connsiteY7" fmla="*/ 116424 h 575273"/>
              <a:gd name="connsiteX8" fmla="*/ 376667 w 520485"/>
              <a:gd name="connsiteY8" fmla="*/ 95879 h 575273"/>
              <a:gd name="connsiteX9" fmla="*/ 318345 w 520485"/>
              <a:gd name="connsiteY9" fmla="*/ 95884 h 575273"/>
              <a:gd name="connsiteX10" fmla="*/ 267091 w 520485"/>
              <a:gd name="connsiteY10" fmla="*/ 123273 h 575273"/>
              <a:gd name="connsiteX11" fmla="*/ 171212 w 520485"/>
              <a:gd name="connsiteY11" fmla="*/ 123273 h 575273"/>
              <a:gd name="connsiteX12" fmla="*/ 119958 w 520485"/>
              <a:gd name="connsiteY12" fmla="*/ 95883 h 575273"/>
              <a:gd name="connsiteX13" fmla="*/ 61636 w 520485"/>
              <a:gd name="connsiteY13" fmla="*/ 95879 h 575273"/>
              <a:gd name="connsiteX14" fmla="*/ 41091 w 520485"/>
              <a:gd name="connsiteY14" fmla="*/ 116424 h 575273"/>
              <a:gd name="connsiteX15" fmla="*/ 41091 w 520485"/>
              <a:gd name="connsiteY15" fmla="*/ 486243 h 575273"/>
              <a:gd name="connsiteX16" fmla="*/ 61636 w 520485"/>
              <a:gd name="connsiteY16" fmla="*/ 506788 h 575273"/>
              <a:gd name="connsiteX17" fmla="*/ 211816 w 520485"/>
              <a:gd name="connsiteY17" fmla="*/ 506788 h 575273"/>
              <a:gd name="connsiteX18" fmla="*/ 241330 w 520485"/>
              <a:gd name="connsiteY18" fmla="*/ 547879 h 575273"/>
              <a:gd name="connsiteX19" fmla="*/ 61636 w 520485"/>
              <a:gd name="connsiteY19" fmla="*/ 547879 h 575273"/>
              <a:gd name="connsiteX20" fmla="*/ 0 w 520485"/>
              <a:gd name="connsiteY20" fmla="*/ 486243 h 575273"/>
              <a:gd name="connsiteX21" fmla="*/ 0 w 520485"/>
              <a:gd name="connsiteY21" fmla="*/ 116424 h 575273"/>
              <a:gd name="connsiteX22" fmla="*/ 61636 w 520485"/>
              <a:gd name="connsiteY22" fmla="*/ 54788 h 575273"/>
              <a:gd name="connsiteX23" fmla="*/ 109954 w 520485"/>
              <a:gd name="connsiteY23" fmla="*/ 54773 h 575273"/>
              <a:gd name="connsiteX24" fmla="*/ 171212 w 520485"/>
              <a:gd name="connsiteY24" fmla="*/ 0 h 575273"/>
              <a:gd name="connsiteX25" fmla="*/ 267091 w 520485"/>
              <a:gd name="connsiteY25" fmla="*/ 0 h 575273"/>
              <a:gd name="connsiteX26" fmla="*/ 328585 w 520485"/>
              <a:gd name="connsiteY26" fmla="*/ 57416 h 575273"/>
              <a:gd name="connsiteX27" fmla="*/ 328728 w 520485"/>
              <a:gd name="connsiteY27" fmla="*/ 61636 h 575273"/>
              <a:gd name="connsiteX28" fmla="*/ 328585 w 520485"/>
              <a:gd name="connsiteY28" fmla="*/ 57416 h 575273"/>
              <a:gd name="connsiteX29" fmla="*/ 267091 w 520485"/>
              <a:gd name="connsiteY29" fmla="*/ 41091 h 575273"/>
              <a:gd name="connsiteX30" fmla="*/ 171212 w 520485"/>
              <a:gd name="connsiteY30" fmla="*/ 41091 h 575273"/>
              <a:gd name="connsiteX31" fmla="*/ 150667 w 520485"/>
              <a:gd name="connsiteY31" fmla="*/ 61636 h 575273"/>
              <a:gd name="connsiteX32" fmla="*/ 171212 w 520485"/>
              <a:gd name="connsiteY32" fmla="*/ 82182 h 575273"/>
              <a:gd name="connsiteX33" fmla="*/ 267091 w 520485"/>
              <a:gd name="connsiteY33" fmla="*/ 82182 h 575273"/>
              <a:gd name="connsiteX34" fmla="*/ 287637 w 520485"/>
              <a:gd name="connsiteY34" fmla="*/ 61636 h 575273"/>
              <a:gd name="connsiteX35" fmla="*/ 267091 w 520485"/>
              <a:gd name="connsiteY35" fmla="*/ 41091 h 575273"/>
              <a:gd name="connsiteX36" fmla="*/ 520485 w 520485"/>
              <a:gd name="connsiteY36" fmla="*/ 424606 h 575273"/>
              <a:gd name="connsiteX37" fmla="*/ 369818 w 520485"/>
              <a:gd name="connsiteY37" fmla="*/ 575273 h 575273"/>
              <a:gd name="connsiteX38" fmla="*/ 219152 w 520485"/>
              <a:gd name="connsiteY38" fmla="*/ 424606 h 575273"/>
              <a:gd name="connsiteX39" fmla="*/ 369818 w 520485"/>
              <a:gd name="connsiteY39" fmla="*/ 273940 h 575273"/>
              <a:gd name="connsiteX40" fmla="*/ 520485 w 520485"/>
              <a:gd name="connsiteY40" fmla="*/ 424606 h 575273"/>
              <a:gd name="connsiteX41" fmla="*/ 461687 w 520485"/>
              <a:gd name="connsiteY41" fmla="*/ 360132 h 575273"/>
              <a:gd name="connsiteX42" fmla="*/ 442314 w 520485"/>
              <a:gd name="connsiteY42" fmla="*/ 360132 h 575273"/>
              <a:gd name="connsiteX43" fmla="*/ 342424 w 520485"/>
              <a:gd name="connsiteY43" fmla="*/ 460024 h 575273"/>
              <a:gd name="connsiteX44" fmla="*/ 297323 w 520485"/>
              <a:gd name="connsiteY44" fmla="*/ 414920 h 575273"/>
              <a:gd name="connsiteX45" fmla="*/ 277950 w 520485"/>
              <a:gd name="connsiteY45" fmla="*/ 414920 h 575273"/>
              <a:gd name="connsiteX46" fmla="*/ 277950 w 520485"/>
              <a:gd name="connsiteY46" fmla="*/ 434293 h 575273"/>
              <a:gd name="connsiteX47" fmla="*/ 332738 w 520485"/>
              <a:gd name="connsiteY47" fmla="*/ 489081 h 575273"/>
              <a:gd name="connsiteX48" fmla="*/ 352111 w 520485"/>
              <a:gd name="connsiteY48" fmla="*/ 489081 h 575273"/>
              <a:gd name="connsiteX49" fmla="*/ 461687 w 520485"/>
              <a:gd name="connsiteY49" fmla="*/ 379505 h 575273"/>
              <a:gd name="connsiteX50" fmla="*/ 461687 w 520485"/>
              <a:gd name="connsiteY50" fmla="*/ 360132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0485" h="575273">
                <a:moveTo>
                  <a:pt x="267091" y="0"/>
                </a:moveTo>
                <a:cubicBezTo>
                  <a:pt x="298838" y="0"/>
                  <a:pt x="324977" y="24000"/>
                  <a:pt x="328358" y="54845"/>
                </a:cubicBezTo>
                <a:cubicBezTo>
                  <a:pt x="328355" y="54821"/>
                  <a:pt x="328352" y="54797"/>
                  <a:pt x="328349" y="54773"/>
                </a:cubicBezTo>
                <a:lnTo>
                  <a:pt x="376667" y="54788"/>
                </a:lnTo>
                <a:cubicBezTo>
                  <a:pt x="410707" y="54788"/>
                  <a:pt x="438303" y="82383"/>
                  <a:pt x="438303" y="116424"/>
                </a:cubicBezTo>
                <a:lnTo>
                  <a:pt x="438303" y="260193"/>
                </a:lnTo>
                <a:cubicBezTo>
                  <a:pt x="425313" y="254775"/>
                  <a:pt x="411545" y="250852"/>
                  <a:pt x="397212" y="248639"/>
                </a:cubicBezTo>
                <a:lnTo>
                  <a:pt x="397212" y="116424"/>
                </a:lnTo>
                <a:cubicBezTo>
                  <a:pt x="397212" y="105077"/>
                  <a:pt x="388014" y="95879"/>
                  <a:pt x="376667" y="95879"/>
                </a:cubicBezTo>
                <a:lnTo>
                  <a:pt x="318345" y="95884"/>
                </a:lnTo>
                <a:cubicBezTo>
                  <a:pt x="307286" y="112400"/>
                  <a:pt x="288458" y="123273"/>
                  <a:pt x="267091" y="123273"/>
                </a:cubicBezTo>
                <a:lnTo>
                  <a:pt x="171212" y="123273"/>
                </a:lnTo>
                <a:cubicBezTo>
                  <a:pt x="149844" y="123273"/>
                  <a:pt x="131015" y="112399"/>
                  <a:pt x="119958" y="95883"/>
                </a:cubicBezTo>
                <a:lnTo>
                  <a:pt x="61636" y="95879"/>
                </a:lnTo>
                <a:cubicBezTo>
                  <a:pt x="50290" y="95879"/>
                  <a:pt x="41091" y="105077"/>
                  <a:pt x="41091" y="116424"/>
                </a:cubicBezTo>
                <a:lnTo>
                  <a:pt x="41091" y="486243"/>
                </a:lnTo>
                <a:cubicBezTo>
                  <a:pt x="41091" y="497589"/>
                  <a:pt x="50290" y="506788"/>
                  <a:pt x="61636" y="506788"/>
                </a:cubicBezTo>
                <a:lnTo>
                  <a:pt x="211816" y="506788"/>
                </a:lnTo>
                <a:cubicBezTo>
                  <a:pt x="219683" y="521882"/>
                  <a:pt x="229649" y="535708"/>
                  <a:pt x="241330" y="547879"/>
                </a:cubicBezTo>
                <a:lnTo>
                  <a:pt x="61636" y="547879"/>
                </a:lnTo>
                <a:cubicBezTo>
                  <a:pt x="27596" y="547879"/>
                  <a:pt x="0" y="520282"/>
                  <a:pt x="0" y="486243"/>
                </a:cubicBezTo>
                <a:lnTo>
                  <a:pt x="0" y="116424"/>
                </a:lnTo>
                <a:cubicBezTo>
                  <a:pt x="0" y="82383"/>
                  <a:pt x="27596" y="54788"/>
                  <a:pt x="61636" y="54788"/>
                </a:cubicBezTo>
                <a:lnTo>
                  <a:pt x="109954" y="54773"/>
                </a:lnTo>
                <a:cubicBezTo>
                  <a:pt x="113367" y="23962"/>
                  <a:pt x="139491" y="0"/>
                  <a:pt x="171212" y="0"/>
                </a:cubicBezTo>
                <a:lnTo>
                  <a:pt x="267091" y="0"/>
                </a:lnTo>
                <a:close/>
                <a:moveTo>
                  <a:pt x="328585" y="57416"/>
                </a:moveTo>
                <a:lnTo>
                  <a:pt x="328728" y="61636"/>
                </a:lnTo>
                <a:cubicBezTo>
                  <a:pt x="328728" y="60218"/>
                  <a:pt x="328681" y="58811"/>
                  <a:pt x="328585" y="57416"/>
                </a:cubicBezTo>
                <a:close/>
                <a:moveTo>
                  <a:pt x="267091" y="41091"/>
                </a:moveTo>
                <a:lnTo>
                  <a:pt x="171212" y="41091"/>
                </a:lnTo>
                <a:cubicBezTo>
                  <a:pt x="159865" y="41091"/>
                  <a:pt x="150667" y="50290"/>
                  <a:pt x="150667" y="61636"/>
                </a:cubicBezTo>
                <a:cubicBezTo>
                  <a:pt x="150667" y="72983"/>
                  <a:pt x="159865" y="82182"/>
                  <a:pt x="171212" y="82182"/>
                </a:cubicBezTo>
                <a:lnTo>
                  <a:pt x="267091" y="82182"/>
                </a:lnTo>
                <a:cubicBezTo>
                  <a:pt x="278438" y="82182"/>
                  <a:pt x="287637" y="72983"/>
                  <a:pt x="287637" y="61636"/>
                </a:cubicBezTo>
                <a:cubicBezTo>
                  <a:pt x="287637" y="50290"/>
                  <a:pt x="278438" y="41091"/>
                  <a:pt x="267091" y="41091"/>
                </a:cubicBezTo>
                <a:close/>
                <a:moveTo>
                  <a:pt x="520485" y="424606"/>
                </a:moveTo>
                <a:cubicBezTo>
                  <a:pt x="520485" y="507818"/>
                  <a:pt x="453030" y="575273"/>
                  <a:pt x="369818" y="575273"/>
                </a:cubicBezTo>
                <a:cubicBezTo>
                  <a:pt x="286607" y="575273"/>
                  <a:pt x="219152" y="507818"/>
                  <a:pt x="219152" y="424606"/>
                </a:cubicBezTo>
                <a:cubicBezTo>
                  <a:pt x="219152" y="341394"/>
                  <a:pt x="286607" y="273940"/>
                  <a:pt x="369818" y="273940"/>
                </a:cubicBezTo>
                <a:cubicBezTo>
                  <a:pt x="453030" y="273940"/>
                  <a:pt x="520485" y="341394"/>
                  <a:pt x="520485" y="424606"/>
                </a:cubicBezTo>
                <a:close/>
                <a:moveTo>
                  <a:pt x="461687" y="360132"/>
                </a:moveTo>
                <a:cubicBezTo>
                  <a:pt x="456337" y="354785"/>
                  <a:pt x="447664" y="354785"/>
                  <a:pt x="442314" y="360132"/>
                </a:cubicBezTo>
                <a:lnTo>
                  <a:pt x="342424" y="460024"/>
                </a:lnTo>
                <a:lnTo>
                  <a:pt x="297323" y="414920"/>
                </a:lnTo>
                <a:cubicBezTo>
                  <a:pt x="291973" y="409573"/>
                  <a:pt x="283300" y="409573"/>
                  <a:pt x="277950" y="414920"/>
                </a:cubicBezTo>
                <a:cubicBezTo>
                  <a:pt x="272603" y="420270"/>
                  <a:pt x="272603" y="428943"/>
                  <a:pt x="277950" y="434293"/>
                </a:cubicBezTo>
                <a:lnTo>
                  <a:pt x="332738" y="489081"/>
                </a:lnTo>
                <a:cubicBezTo>
                  <a:pt x="338088" y="494428"/>
                  <a:pt x="346761" y="494428"/>
                  <a:pt x="352111" y="489081"/>
                </a:cubicBezTo>
                <a:lnTo>
                  <a:pt x="461687" y="379505"/>
                </a:lnTo>
                <a:cubicBezTo>
                  <a:pt x="467034" y="374155"/>
                  <a:pt x="467034" y="365482"/>
                  <a:pt x="461687" y="360132"/>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22" name="Graphic 100" descr="Dismiss Square&#10;Keyword: fluent-icon;&#10;Metaphor: x, close, cancel, remove;&#10;&#10;Used in scenarios where UI is closed, dismissed, or removed.">
            <a:extLst>
              <a:ext uri="{FF2B5EF4-FFF2-40B4-BE49-F238E27FC236}">
                <a16:creationId xmlns:a16="http://schemas.microsoft.com/office/drawing/2014/main" id="{66DFD7C8-2390-45FF-30E0-F4094CC7DCD5}"/>
              </a:ext>
            </a:extLst>
          </p:cNvPr>
          <p:cNvSpPr/>
          <p:nvPr/>
        </p:nvSpPr>
        <p:spPr>
          <a:xfrm>
            <a:off x="884856" y="1943908"/>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pic>
        <p:nvPicPr>
          <p:cNvPr id="5" name="Picture 4">
            <a:extLst>
              <a:ext uri="{FF2B5EF4-FFF2-40B4-BE49-F238E27FC236}">
                <a16:creationId xmlns:a16="http://schemas.microsoft.com/office/drawing/2014/main" id="{7E0BEAE6-17A8-EA9F-7428-6560E05505B5}"/>
              </a:ext>
            </a:extLst>
          </p:cNvPr>
          <p:cNvPicPr>
            <a:picLocks noChangeAspect="1"/>
          </p:cNvPicPr>
          <p:nvPr/>
        </p:nvPicPr>
        <p:blipFill>
          <a:blip r:embed="rId3"/>
          <a:stretch>
            <a:fillRect/>
          </a:stretch>
        </p:blipFill>
        <p:spPr>
          <a:xfrm>
            <a:off x="1692965" y="1015253"/>
            <a:ext cx="8156714" cy="225559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FC3C948F-46A6-12B1-EA15-3678C84E619A}"/>
              </a:ext>
            </a:extLst>
          </p:cNvPr>
          <p:cNvPicPr>
            <a:picLocks noChangeAspect="1"/>
          </p:cNvPicPr>
          <p:nvPr/>
        </p:nvPicPr>
        <p:blipFill>
          <a:blip r:embed="rId4"/>
          <a:stretch>
            <a:fillRect/>
          </a:stretch>
        </p:blipFill>
        <p:spPr>
          <a:xfrm>
            <a:off x="1692965" y="3456693"/>
            <a:ext cx="8156714" cy="315048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446696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385D8-2B13-9D70-4D1E-11D05A15643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E7A85ED-4090-8F23-BF53-3EB08EA7A814}"/>
              </a:ext>
            </a:extLst>
          </p:cNvPr>
          <p:cNvSpPr>
            <a:spLocks noGrp="1"/>
          </p:cNvSpPr>
          <p:nvPr>
            <p:ph type="title"/>
          </p:nvPr>
        </p:nvSpPr>
        <p:spPr>
          <a:xfrm>
            <a:off x="444766" y="308662"/>
            <a:ext cx="11024171" cy="615553"/>
          </a:xfrm>
        </p:spPr>
        <p:txBody>
          <a:bodyPr/>
          <a:lstStyle/>
          <a:p>
            <a:r>
              <a:rPr lang="en-IN"/>
              <a:t>Tip 4: Batch Updates</a:t>
            </a:r>
            <a:endParaRPr lang="en-US"/>
          </a:p>
        </p:txBody>
      </p:sp>
      <p:sp>
        <p:nvSpPr>
          <p:cNvPr id="21" name="Graphic 74" descr="Clipboard Checkmark&#10;Keyword: fluent-icon;&#10;Metaphor: copy, memory, analog;&#10;&#10;Used in copy &amp; task scenarios.">
            <a:extLst>
              <a:ext uri="{FF2B5EF4-FFF2-40B4-BE49-F238E27FC236}">
                <a16:creationId xmlns:a16="http://schemas.microsoft.com/office/drawing/2014/main" id="{2A9A6A40-4582-2D97-D192-89B984EFFF74}"/>
              </a:ext>
            </a:extLst>
          </p:cNvPr>
          <p:cNvSpPr/>
          <p:nvPr/>
        </p:nvSpPr>
        <p:spPr>
          <a:xfrm>
            <a:off x="884856" y="4874761"/>
            <a:ext cx="520485" cy="575273"/>
          </a:xfrm>
          <a:custGeom>
            <a:avLst/>
            <a:gdLst>
              <a:gd name="connsiteX0" fmla="*/ 267091 w 520485"/>
              <a:gd name="connsiteY0" fmla="*/ 0 h 575273"/>
              <a:gd name="connsiteX1" fmla="*/ 328358 w 520485"/>
              <a:gd name="connsiteY1" fmla="*/ 54845 h 575273"/>
              <a:gd name="connsiteX2" fmla="*/ 328349 w 520485"/>
              <a:gd name="connsiteY2" fmla="*/ 54773 h 575273"/>
              <a:gd name="connsiteX3" fmla="*/ 376667 w 520485"/>
              <a:gd name="connsiteY3" fmla="*/ 54788 h 575273"/>
              <a:gd name="connsiteX4" fmla="*/ 438303 w 520485"/>
              <a:gd name="connsiteY4" fmla="*/ 116424 h 575273"/>
              <a:gd name="connsiteX5" fmla="*/ 438303 w 520485"/>
              <a:gd name="connsiteY5" fmla="*/ 260193 h 575273"/>
              <a:gd name="connsiteX6" fmla="*/ 397212 w 520485"/>
              <a:gd name="connsiteY6" fmla="*/ 248639 h 575273"/>
              <a:gd name="connsiteX7" fmla="*/ 397212 w 520485"/>
              <a:gd name="connsiteY7" fmla="*/ 116424 h 575273"/>
              <a:gd name="connsiteX8" fmla="*/ 376667 w 520485"/>
              <a:gd name="connsiteY8" fmla="*/ 95879 h 575273"/>
              <a:gd name="connsiteX9" fmla="*/ 318345 w 520485"/>
              <a:gd name="connsiteY9" fmla="*/ 95884 h 575273"/>
              <a:gd name="connsiteX10" fmla="*/ 267091 w 520485"/>
              <a:gd name="connsiteY10" fmla="*/ 123273 h 575273"/>
              <a:gd name="connsiteX11" fmla="*/ 171212 w 520485"/>
              <a:gd name="connsiteY11" fmla="*/ 123273 h 575273"/>
              <a:gd name="connsiteX12" fmla="*/ 119958 w 520485"/>
              <a:gd name="connsiteY12" fmla="*/ 95883 h 575273"/>
              <a:gd name="connsiteX13" fmla="*/ 61636 w 520485"/>
              <a:gd name="connsiteY13" fmla="*/ 95879 h 575273"/>
              <a:gd name="connsiteX14" fmla="*/ 41091 w 520485"/>
              <a:gd name="connsiteY14" fmla="*/ 116424 h 575273"/>
              <a:gd name="connsiteX15" fmla="*/ 41091 w 520485"/>
              <a:gd name="connsiteY15" fmla="*/ 486243 h 575273"/>
              <a:gd name="connsiteX16" fmla="*/ 61636 w 520485"/>
              <a:gd name="connsiteY16" fmla="*/ 506788 h 575273"/>
              <a:gd name="connsiteX17" fmla="*/ 211816 w 520485"/>
              <a:gd name="connsiteY17" fmla="*/ 506788 h 575273"/>
              <a:gd name="connsiteX18" fmla="*/ 241330 w 520485"/>
              <a:gd name="connsiteY18" fmla="*/ 547879 h 575273"/>
              <a:gd name="connsiteX19" fmla="*/ 61636 w 520485"/>
              <a:gd name="connsiteY19" fmla="*/ 547879 h 575273"/>
              <a:gd name="connsiteX20" fmla="*/ 0 w 520485"/>
              <a:gd name="connsiteY20" fmla="*/ 486243 h 575273"/>
              <a:gd name="connsiteX21" fmla="*/ 0 w 520485"/>
              <a:gd name="connsiteY21" fmla="*/ 116424 h 575273"/>
              <a:gd name="connsiteX22" fmla="*/ 61636 w 520485"/>
              <a:gd name="connsiteY22" fmla="*/ 54788 h 575273"/>
              <a:gd name="connsiteX23" fmla="*/ 109954 w 520485"/>
              <a:gd name="connsiteY23" fmla="*/ 54773 h 575273"/>
              <a:gd name="connsiteX24" fmla="*/ 171212 w 520485"/>
              <a:gd name="connsiteY24" fmla="*/ 0 h 575273"/>
              <a:gd name="connsiteX25" fmla="*/ 267091 w 520485"/>
              <a:gd name="connsiteY25" fmla="*/ 0 h 575273"/>
              <a:gd name="connsiteX26" fmla="*/ 328585 w 520485"/>
              <a:gd name="connsiteY26" fmla="*/ 57416 h 575273"/>
              <a:gd name="connsiteX27" fmla="*/ 328728 w 520485"/>
              <a:gd name="connsiteY27" fmla="*/ 61636 h 575273"/>
              <a:gd name="connsiteX28" fmla="*/ 328585 w 520485"/>
              <a:gd name="connsiteY28" fmla="*/ 57416 h 575273"/>
              <a:gd name="connsiteX29" fmla="*/ 267091 w 520485"/>
              <a:gd name="connsiteY29" fmla="*/ 41091 h 575273"/>
              <a:gd name="connsiteX30" fmla="*/ 171212 w 520485"/>
              <a:gd name="connsiteY30" fmla="*/ 41091 h 575273"/>
              <a:gd name="connsiteX31" fmla="*/ 150667 w 520485"/>
              <a:gd name="connsiteY31" fmla="*/ 61636 h 575273"/>
              <a:gd name="connsiteX32" fmla="*/ 171212 w 520485"/>
              <a:gd name="connsiteY32" fmla="*/ 82182 h 575273"/>
              <a:gd name="connsiteX33" fmla="*/ 267091 w 520485"/>
              <a:gd name="connsiteY33" fmla="*/ 82182 h 575273"/>
              <a:gd name="connsiteX34" fmla="*/ 287637 w 520485"/>
              <a:gd name="connsiteY34" fmla="*/ 61636 h 575273"/>
              <a:gd name="connsiteX35" fmla="*/ 267091 w 520485"/>
              <a:gd name="connsiteY35" fmla="*/ 41091 h 575273"/>
              <a:gd name="connsiteX36" fmla="*/ 520485 w 520485"/>
              <a:gd name="connsiteY36" fmla="*/ 424606 h 575273"/>
              <a:gd name="connsiteX37" fmla="*/ 369818 w 520485"/>
              <a:gd name="connsiteY37" fmla="*/ 575273 h 575273"/>
              <a:gd name="connsiteX38" fmla="*/ 219152 w 520485"/>
              <a:gd name="connsiteY38" fmla="*/ 424606 h 575273"/>
              <a:gd name="connsiteX39" fmla="*/ 369818 w 520485"/>
              <a:gd name="connsiteY39" fmla="*/ 273940 h 575273"/>
              <a:gd name="connsiteX40" fmla="*/ 520485 w 520485"/>
              <a:gd name="connsiteY40" fmla="*/ 424606 h 575273"/>
              <a:gd name="connsiteX41" fmla="*/ 461687 w 520485"/>
              <a:gd name="connsiteY41" fmla="*/ 360132 h 575273"/>
              <a:gd name="connsiteX42" fmla="*/ 442314 w 520485"/>
              <a:gd name="connsiteY42" fmla="*/ 360132 h 575273"/>
              <a:gd name="connsiteX43" fmla="*/ 342424 w 520485"/>
              <a:gd name="connsiteY43" fmla="*/ 460024 h 575273"/>
              <a:gd name="connsiteX44" fmla="*/ 297323 w 520485"/>
              <a:gd name="connsiteY44" fmla="*/ 414920 h 575273"/>
              <a:gd name="connsiteX45" fmla="*/ 277950 w 520485"/>
              <a:gd name="connsiteY45" fmla="*/ 414920 h 575273"/>
              <a:gd name="connsiteX46" fmla="*/ 277950 w 520485"/>
              <a:gd name="connsiteY46" fmla="*/ 434293 h 575273"/>
              <a:gd name="connsiteX47" fmla="*/ 332738 w 520485"/>
              <a:gd name="connsiteY47" fmla="*/ 489081 h 575273"/>
              <a:gd name="connsiteX48" fmla="*/ 352111 w 520485"/>
              <a:gd name="connsiteY48" fmla="*/ 489081 h 575273"/>
              <a:gd name="connsiteX49" fmla="*/ 461687 w 520485"/>
              <a:gd name="connsiteY49" fmla="*/ 379505 h 575273"/>
              <a:gd name="connsiteX50" fmla="*/ 461687 w 520485"/>
              <a:gd name="connsiteY50" fmla="*/ 360132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0485" h="575273">
                <a:moveTo>
                  <a:pt x="267091" y="0"/>
                </a:moveTo>
                <a:cubicBezTo>
                  <a:pt x="298838" y="0"/>
                  <a:pt x="324977" y="24000"/>
                  <a:pt x="328358" y="54845"/>
                </a:cubicBezTo>
                <a:cubicBezTo>
                  <a:pt x="328355" y="54821"/>
                  <a:pt x="328352" y="54797"/>
                  <a:pt x="328349" y="54773"/>
                </a:cubicBezTo>
                <a:lnTo>
                  <a:pt x="376667" y="54788"/>
                </a:lnTo>
                <a:cubicBezTo>
                  <a:pt x="410707" y="54788"/>
                  <a:pt x="438303" y="82383"/>
                  <a:pt x="438303" y="116424"/>
                </a:cubicBezTo>
                <a:lnTo>
                  <a:pt x="438303" y="260193"/>
                </a:lnTo>
                <a:cubicBezTo>
                  <a:pt x="425313" y="254775"/>
                  <a:pt x="411545" y="250852"/>
                  <a:pt x="397212" y="248639"/>
                </a:cubicBezTo>
                <a:lnTo>
                  <a:pt x="397212" y="116424"/>
                </a:lnTo>
                <a:cubicBezTo>
                  <a:pt x="397212" y="105077"/>
                  <a:pt x="388014" y="95879"/>
                  <a:pt x="376667" y="95879"/>
                </a:cubicBezTo>
                <a:lnTo>
                  <a:pt x="318345" y="95884"/>
                </a:lnTo>
                <a:cubicBezTo>
                  <a:pt x="307286" y="112400"/>
                  <a:pt x="288458" y="123273"/>
                  <a:pt x="267091" y="123273"/>
                </a:cubicBezTo>
                <a:lnTo>
                  <a:pt x="171212" y="123273"/>
                </a:lnTo>
                <a:cubicBezTo>
                  <a:pt x="149844" y="123273"/>
                  <a:pt x="131015" y="112399"/>
                  <a:pt x="119958" y="95883"/>
                </a:cubicBezTo>
                <a:lnTo>
                  <a:pt x="61636" y="95879"/>
                </a:lnTo>
                <a:cubicBezTo>
                  <a:pt x="50290" y="95879"/>
                  <a:pt x="41091" y="105077"/>
                  <a:pt x="41091" y="116424"/>
                </a:cubicBezTo>
                <a:lnTo>
                  <a:pt x="41091" y="486243"/>
                </a:lnTo>
                <a:cubicBezTo>
                  <a:pt x="41091" y="497589"/>
                  <a:pt x="50290" y="506788"/>
                  <a:pt x="61636" y="506788"/>
                </a:cubicBezTo>
                <a:lnTo>
                  <a:pt x="211816" y="506788"/>
                </a:lnTo>
                <a:cubicBezTo>
                  <a:pt x="219683" y="521882"/>
                  <a:pt x="229649" y="535708"/>
                  <a:pt x="241330" y="547879"/>
                </a:cubicBezTo>
                <a:lnTo>
                  <a:pt x="61636" y="547879"/>
                </a:lnTo>
                <a:cubicBezTo>
                  <a:pt x="27596" y="547879"/>
                  <a:pt x="0" y="520282"/>
                  <a:pt x="0" y="486243"/>
                </a:cubicBezTo>
                <a:lnTo>
                  <a:pt x="0" y="116424"/>
                </a:lnTo>
                <a:cubicBezTo>
                  <a:pt x="0" y="82383"/>
                  <a:pt x="27596" y="54788"/>
                  <a:pt x="61636" y="54788"/>
                </a:cubicBezTo>
                <a:lnTo>
                  <a:pt x="109954" y="54773"/>
                </a:lnTo>
                <a:cubicBezTo>
                  <a:pt x="113367" y="23962"/>
                  <a:pt x="139491" y="0"/>
                  <a:pt x="171212" y="0"/>
                </a:cubicBezTo>
                <a:lnTo>
                  <a:pt x="267091" y="0"/>
                </a:lnTo>
                <a:close/>
                <a:moveTo>
                  <a:pt x="328585" y="57416"/>
                </a:moveTo>
                <a:lnTo>
                  <a:pt x="328728" y="61636"/>
                </a:lnTo>
                <a:cubicBezTo>
                  <a:pt x="328728" y="60218"/>
                  <a:pt x="328681" y="58811"/>
                  <a:pt x="328585" y="57416"/>
                </a:cubicBezTo>
                <a:close/>
                <a:moveTo>
                  <a:pt x="267091" y="41091"/>
                </a:moveTo>
                <a:lnTo>
                  <a:pt x="171212" y="41091"/>
                </a:lnTo>
                <a:cubicBezTo>
                  <a:pt x="159865" y="41091"/>
                  <a:pt x="150667" y="50290"/>
                  <a:pt x="150667" y="61636"/>
                </a:cubicBezTo>
                <a:cubicBezTo>
                  <a:pt x="150667" y="72983"/>
                  <a:pt x="159865" y="82182"/>
                  <a:pt x="171212" y="82182"/>
                </a:cubicBezTo>
                <a:lnTo>
                  <a:pt x="267091" y="82182"/>
                </a:lnTo>
                <a:cubicBezTo>
                  <a:pt x="278438" y="82182"/>
                  <a:pt x="287637" y="72983"/>
                  <a:pt x="287637" y="61636"/>
                </a:cubicBezTo>
                <a:cubicBezTo>
                  <a:pt x="287637" y="50290"/>
                  <a:pt x="278438" y="41091"/>
                  <a:pt x="267091" y="41091"/>
                </a:cubicBezTo>
                <a:close/>
                <a:moveTo>
                  <a:pt x="520485" y="424606"/>
                </a:moveTo>
                <a:cubicBezTo>
                  <a:pt x="520485" y="507818"/>
                  <a:pt x="453030" y="575273"/>
                  <a:pt x="369818" y="575273"/>
                </a:cubicBezTo>
                <a:cubicBezTo>
                  <a:pt x="286607" y="575273"/>
                  <a:pt x="219152" y="507818"/>
                  <a:pt x="219152" y="424606"/>
                </a:cubicBezTo>
                <a:cubicBezTo>
                  <a:pt x="219152" y="341394"/>
                  <a:pt x="286607" y="273940"/>
                  <a:pt x="369818" y="273940"/>
                </a:cubicBezTo>
                <a:cubicBezTo>
                  <a:pt x="453030" y="273940"/>
                  <a:pt x="520485" y="341394"/>
                  <a:pt x="520485" y="424606"/>
                </a:cubicBezTo>
                <a:close/>
                <a:moveTo>
                  <a:pt x="461687" y="360132"/>
                </a:moveTo>
                <a:cubicBezTo>
                  <a:pt x="456337" y="354785"/>
                  <a:pt x="447664" y="354785"/>
                  <a:pt x="442314" y="360132"/>
                </a:cubicBezTo>
                <a:lnTo>
                  <a:pt x="342424" y="460024"/>
                </a:lnTo>
                <a:lnTo>
                  <a:pt x="297323" y="414920"/>
                </a:lnTo>
                <a:cubicBezTo>
                  <a:pt x="291973" y="409573"/>
                  <a:pt x="283300" y="409573"/>
                  <a:pt x="277950" y="414920"/>
                </a:cubicBezTo>
                <a:cubicBezTo>
                  <a:pt x="272603" y="420270"/>
                  <a:pt x="272603" y="428943"/>
                  <a:pt x="277950" y="434293"/>
                </a:cubicBezTo>
                <a:lnTo>
                  <a:pt x="332738" y="489081"/>
                </a:lnTo>
                <a:cubicBezTo>
                  <a:pt x="338088" y="494428"/>
                  <a:pt x="346761" y="494428"/>
                  <a:pt x="352111" y="489081"/>
                </a:cubicBezTo>
                <a:lnTo>
                  <a:pt x="461687" y="379505"/>
                </a:lnTo>
                <a:cubicBezTo>
                  <a:pt x="467034" y="374155"/>
                  <a:pt x="467034" y="365482"/>
                  <a:pt x="461687" y="360132"/>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22" name="Graphic 100" descr="Dismiss Square&#10;Keyword: fluent-icon;&#10;Metaphor: x, close, cancel, remove;&#10;&#10;Used in scenarios where UI is closed, dismissed, or removed.">
            <a:extLst>
              <a:ext uri="{FF2B5EF4-FFF2-40B4-BE49-F238E27FC236}">
                <a16:creationId xmlns:a16="http://schemas.microsoft.com/office/drawing/2014/main" id="{5D2EAC14-DD47-806F-D3B0-E3DE7C543818}"/>
              </a:ext>
            </a:extLst>
          </p:cNvPr>
          <p:cNvSpPr/>
          <p:nvPr/>
        </p:nvSpPr>
        <p:spPr>
          <a:xfrm>
            <a:off x="884856" y="1943908"/>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pic>
        <p:nvPicPr>
          <p:cNvPr id="10" name="Picture 9">
            <a:extLst>
              <a:ext uri="{FF2B5EF4-FFF2-40B4-BE49-F238E27FC236}">
                <a16:creationId xmlns:a16="http://schemas.microsoft.com/office/drawing/2014/main" id="{F4036F14-1A5B-4E7D-FFD0-794346601009}"/>
              </a:ext>
            </a:extLst>
          </p:cNvPr>
          <p:cNvPicPr>
            <a:picLocks noChangeAspect="1"/>
          </p:cNvPicPr>
          <p:nvPr/>
        </p:nvPicPr>
        <p:blipFill>
          <a:blip r:embed="rId3"/>
          <a:stretch>
            <a:fillRect/>
          </a:stretch>
        </p:blipFill>
        <p:spPr>
          <a:xfrm>
            <a:off x="2323198" y="1389634"/>
            <a:ext cx="4391637" cy="2039366"/>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2CC7A5E9-864C-C21A-EB65-39FFA8B406A4}"/>
              </a:ext>
            </a:extLst>
          </p:cNvPr>
          <p:cNvPicPr>
            <a:picLocks noChangeAspect="1"/>
          </p:cNvPicPr>
          <p:nvPr/>
        </p:nvPicPr>
        <p:blipFill>
          <a:blip r:embed="rId4"/>
          <a:stretch>
            <a:fillRect/>
          </a:stretch>
        </p:blipFill>
        <p:spPr>
          <a:xfrm>
            <a:off x="2323199" y="3593952"/>
            <a:ext cx="5543800" cy="2561618"/>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82642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6DAED-E215-711E-2661-60C621337CA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A25BE5D-915C-3722-354B-DF6CCBD0FEC3}"/>
              </a:ext>
            </a:extLst>
          </p:cNvPr>
          <p:cNvSpPr>
            <a:spLocks noGrp="1"/>
          </p:cNvSpPr>
          <p:nvPr>
            <p:ph type="body" sz="quarter" idx="10"/>
          </p:nvPr>
        </p:nvSpPr>
        <p:spPr>
          <a:xfrm>
            <a:off x="582613" y="3713931"/>
            <a:ext cx="8770707" cy="492443"/>
          </a:xfrm>
        </p:spPr>
        <p:txBody>
          <a:bodyPr/>
          <a:lstStyle/>
          <a:p>
            <a:r>
              <a:rPr lang="en-US"/>
              <a:t>WPF performance - .NET9 and Beyond</a:t>
            </a:r>
          </a:p>
        </p:txBody>
      </p:sp>
      <p:sp>
        <p:nvSpPr>
          <p:cNvPr id="5" name="Title 4">
            <a:extLst>
              <a:ext uri="{FF2B5EF4-FFF2-40B4-BE49-F238E27FC236}">
                <a16:creationId xmlns:a16="http://schemas.microsoft.com/office/drawing/2014/main" id="{877DB137-71EF-8171-32DB-135D96FFA09C}"/>
              </a:ext>
            </a:extLst>
          </p:cNvPr>
          <p:cNvSpPr>
            <a:spLocks noGrp="1"/>
          </p:cNvSpPr>
          <p:nvPr>
            <p:ph type="title"/>
          </p:nvPr>
        </p:nvSpPr>
        <p:spPr/>
        <p:txBody>
          <a:bodyPr/>
          <a:lstStyle/>
          <a:p>
            <a:r>
              <a:rPr lang="en-US">
                <a:gradFill flip="none">
                  <a:gsLst>
                    <a:gs pos="1000">
                      <a:srgbClr val="D502AA"/>
                    </a:gs>
                    <a:gs pos="20000">
                      <a:srgbClr val="E566CC"/>
                    </a:gs>
                    <a:gs pos="56000">
                      <a:srgbClr val="E76BC7"/>
                    </a:gs>
                    <a:gs pos="100000">
                      <a:srgbClr val="FA94A1"/>
                    </a:gs>
                  </a:gsLst>
                  <a:lin ang="10800000" scaled="1"/>
                  <a:tileRect/>
                </a:gradFill>
                <a:latin typeface="Open Sans"/>
                <a:ea typeface="Open Sans"/>
                <a:cs typeface="Open Sans"/>
              </a:rPr>
              <a:t>04</a:t>
            </a:r>
            <a:endParaRPr lang="en-US">
              <a:gradFill flip="none" rotWithShape="1">
                <a:gsLst>
                  <a:gs pos="1000">
                    <a:srgbClr val="D502AA"/>
                  </a:gs>
                  <a:gs pos="20000">
                    <a:srgbClr val="E566CC"/>
                  </a:gs>
                  <a:gs pos="56000">
                    <a:srgbClr val="E76BC7"/>
                  </a:gs>
                  <a:gs pos="100000">
                    <a:srgbClr val="FA94A1"/>
                  </a:gs>
                </a:gsLst>
                <a:lin ang="10800000" scaled="1"/>
                <a:tileRect/>
              </a:gradFill>
            </a:endParaRPr>
          </a:p>
        </p:txBody>
      </p:sp>
    </p:spTree>
    <p:extLst>
      <p:ext uri="{BB962C8B-B14F-4D97-AF65-F5344CB8AC3E}">
        <p14:creationId xmlns:p14="http://schemas.microsoft.com/office/powerpoint/2010/main" val="31967280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C5345-69A6-8218-F7A3-EB340CE76383}"/>
              </a:ext>
            </a:extLst>
          </p:cNvPr>
          <p:cNvSpPr>
            <a:spLocks noGrp="1"/>
          </p:cNvSpPr>
          <p:nvPr>
            <p:ph type="title"/>
          </p:nvPr>
        </p:nvSpPr>
        <p:spPr>
          <a:xfrm>
            <a:off x="567799" y="2505671"/>
            <a:ext cx="4210677" cy="1846659"/>
          </a:xfrm>
        </p:spPr>
        <p:txBody>
          <a:bodyPr/>
          <a:lstStyle/>
          <a:p>
            <a:r>
              <a:rPr lang="en-US"/>
              <a:t>.NET9 Perf Improvements</a:t>
            </a:r>
          </a:p>
        </p:txBody>
      </p:sp>
      <p:sp>
        <p:nvSpPr>
          <p:cNvPr id="3" name="Text Placeholder 2">
            <a:extLst>
              <a:ext uri="{FF2B5EF4-FFF2-40B4-BE49-F238E27FC236}">
                <a16:creationId xmlns:a16="http://schemas.microsoft.com/office/drawing/2014/main" id="{9938AD30-7B62-FA73-4B99-D3EC9B410DCA}"/>
              </a:ext>
            </a:extLst>
          </p:cNvPr>
          <p:cNvSpPr>
            <a:spLocks noGrp="1"/>
          </p:cNvSpPr>
          <p:nvPr>
            <p:ph type="body" sz="quarter" idx="20"/>
          </p:nvPr>
        </p:nvSpPr>
        <p:spPr>
          <a:xfrm>
            <a:off x="6243484" y="3152001"/>
            <a:ext cx="4583012" cy="553998"/>
          </a:xfrm>
        </p:spPr>
        <p:txBody>
          <a:bodyPr/>
          <a:lstStyle/>
          <a:p>
            <a:r>
              <a:rPr lang="en-US"/>
              <a:t>Improved </a:t>
            </a:r>
            <a:r>
              <a:rPr lang="en-US" err="1"/>
              <a:t>DynamicResource</a:t>
            </a:r>
            <a:r>
              <a:rPr lang="en-US"/>
              <a:t> Usage</a:t>
            </a:r>
          </a:p>
        </p:txBody>
      </p:sp>
      <p:sp>
        <p:nvSpPr>
          <p:cNvPr id="5" name="Text Placeholder 4">
            <a:extLst>
              <a:ext uri="{FF2B5EF4-FFF2-40B4-BE49-F238E27FC236}">
                <a16:creationId xmlns:a16="http://schemas.microsoft.com/office/drawing/2014/main" id="{CC4021A7-D9B4-2E44-551F-FAA46477297F}"/>
              </a:ext>
            </a:extLst>
          </p:cNvPr>
          <p:cNvSpPr>
            <a:spLocks noGrp="1"/>
          </p:cNvSpPr>
          <p:nvPr>
            <p:ph type="body" sz="quarter" idx="22"/>
          </p:nvPr>
        </p:nvSpPr>
        <p:spPr>
          <a:xfrm>
            <a:off x="6243484" y="1826121"/>
            <a:ext cx="4798141" cy="553998"/>
          </a:xfrm>
        </p:spPr>
        <p:txBody>
          <a:bodyPr/>
          <a:lstStyle/>
          <a:p>
            <a:r>
              <a:rPr lang="en-US"/>
              <a:t>Reduced allocations with </a:t>
            </a:r>
            <a:r>
              <a:rPr lang="en-US" err="1"/>
              <a:t>ReadOnlySpan</a:t>
            </a:r>
            <a:r>
              <a:rPr lang="en-US"/>
              <a:t>&lt;T&gt;</a:t>
            </a:r>
          </a:p>
        </p:txBody>
      </p:sp>
      <p:sp>
        <p:nvSpPr>
          <p:cNvPr id="7" name="Text Placeholder 6">
            <a:extLst>
              <a:ext uri="{FF2B5EF4-FFF2-40B4-BE49-F238E27FC236}">
                <a16:creationId xmlns:a16="http://schemas.microsoft.com/office/drawing/2014/main" id="{87F07718-0DC5-BEBE-6D44-39B23C5C92B2}"/>
              </a:ext>
            </a:extLst>
          </p:cNvPr>
          <p:cNvSpPr>
            <a:spLocks noGrp="1"/>
          </p:cNvSpPr>
          <p:nvPr>
            <p:ph type="body" sz="quarter" idx="24"/>
          </p:nvPr>
        </p:nvSpPr>
        <p:spPr>
          <a:xfrm>
            <a:off x="6243484" y="4616379"/>
            <a:ext cx="3597649" cy="276999"/>
          </a:xfrm>
        </p:spPr>
        <p:txBody>
          <a:bodyPr/>
          <a:lstStyle/>
          <a:p>
            <a:r>
              <a:rPr lang="en-US"/>
              <a:t>Reduced Reflection</a:t>
            </a:r>
          </a:p>
        </p:txBody>
      </p:sp>
      <p:sp>
        <p:nvSpPr>
          <p:cNvPr id="4" name="TextBox 3">
            <a:extLst>
              <a:ext uri="{FF2B5EF4-FFF2-40B4-BE49-F238E27FC236}">
                <a16:creationId xmlns:a16="http://schemas.microsoft.com/office/drawing/2014/main" id="{7584C393-3EFC-F794-5A96-48FFA4912053}"/>
              </a:ext>
            </a:extLst>
          </p:cNvPr>
          <p:cNvSpPr txBox="1"/>
          <p:nvPr/>
        </p:nvSpPr>
        <p:spPr>
          <a:xfrm>
            <a:off x="10033336" y="3621359"/>
            <a:ext cx="1008289" cy="307777"/>
          </a:xfrm>
          <a:prstGeom prst="rect">
            <a:avLst/>
          </a:prstGeom>
          <a:noFill/>
        </p:spPr>
        <p:txBody>
          <a:bodyPr wrap="none" lIns="0" tIns="0" rIns="0" bIns="0" rtlCol="0">
            <a:spAutoFit/>
          </a:bodyPr>
          <a:lstStyle/>
          <a:p>
            <a:pPr algn="l"/>
            <a:r>
              <a:rPr lang="en-US" sz="2000">
                <a:solidFill>
                  <a:schemeClr val="tx1">
                    <a:lumMod val="60000"/>
                    <a:lumOff val="40000"/>
                  </a:schemeClr>
                </a:solidFill>
              </a:rPr>
              <a:t>@batzen</a:t>
            </a:r>
            <a:endParaRPr lang="en-IN" sz="2000" err="1">
              <a:solidFill>
                <a:schemeClr val="tx1">
                  <a:lumMod val="60000"/>
                  <a:lumOff val="40000"/>
                </a:schemeClr>
              </a:solidFill>
            </a:endParaRPr>
          </a:p>
        </p:txBody>
      </p:sp>
      <p:sp>
        <p:nvSpPr>
          <p:cNvPr id="6" name="TextBox 5">
            <a:extLst>
              <a:ext uri="{FF2B5EF4-FFF2-40B4-BE49-F238E27FC236}">
                <a16:creationId xmlns:a16="http://schemas.microsoft.com/office/drawing/2014/main" id="{DEB2A889-688A-2E62-A9CA-1ABB235140F8}"/>
              </a:ext>
            </a:extLst>
          </p:cNvPr>
          <p:cNvSpPr txBox="1"/>
          <p:nvPr/>
        </p:nvSpPr>
        <p:spPr>
          <a:xfrm>
            <a:off x="10033336" y="4862599"/>
            <a:ext cx="981038" cy="307777"/>
          </a:xfrm>
          <a:prstGeom prst="rect">
            <a:avLst/>
          </a:prstGeom>
          <a:noFill/>
        </p:spPr>
        <p:txBody>
          <a:bodyPr wrap="none" lIns="0" tIns="0" rIns="0" bIns="0" rtlCol="0">
            <a:spAutoFit/>
          </a:bodyPr>
          <a:lstStyle/>
          <a:p>
            <a:pPr algn="l"/>
            <a:r>
              <a:rPr lang="en-US" sz="2000">
                <a:solidFill>
                  <a:schemeClr val="tx1">
                    <a:lumMod val="60000"/>
                    <a:lumOff val="40000"/>
                  </a:schemeClr>
                </a:solidFill>
              </a:rPr>
              <a:t>@lindexi</a:t>
            </a:r>
            <a:endParaRPr lang="en-IN" sz="2000" err="1">
              <a:solidFill>
                <a:schemeClr val="tx1">
                  <a:lumMod val="60000"/>
                  <a:lumOff val="40000"/>
                </a:schemeClr>
              </a:solidFill>
            </a:endParaRPr>
          </a:p>
        </p:txBody>
      </p:sp>
      <p:sp>
        <p:nvSpPr>
          <p:cNvPr id="8" name="TextBox 7">
            <a:extLst>
              <a:ext uri="{FF2B5EF4-FFF2-40B4-BE49-F238E27FC236}">
                <a16:creationId xmlns:a16="http://schemas.microsoft.com/office/drawing/2014/main" id="{09B14391-B69D-8726-5DF6-3DE9F2241A68}"/>
              </a:ext>
            </a:extLst>
          </p:cNvPr>
          <p:cNvSpPr txBox="1"/>
          <p:nvPr/>
        </p:nvSpPr>
        <p:spPr>
          <a:xfrm>
            <a:off x="9776855" y="2251319"/>
            <a:ext cx="1264770" cy="307777"/>
          </a:xfrm>
          <a:prstGeom prst="rect">
            <a:avLst/>
          </a:prstGeom>
          <a:noFill/>
        </p:spPr>
        <p:txBody>
          <a:bodyPr wrap="none" lIns="0" tIns="0" rIns="0" bIns="0" rtlCol="0">
            <a:spAutoFit/>
          </a:bodyPr>
          <a:lstStyle/>
          <a:p>
            <a:pPr algn="l"/>
            <a:r>
              <a:rPr lang="en-US" sz="2000">
                <a:solidFill>
                  <a:schemeClr val="tx1">
                    <a:lumMod val="60000"/>
                    <a:lumOff val="40000"/>
                  </a:schemeClr>
                </a:solidFill>
              </a:rPr>
              <a:t>@h3xds1nz</a:t>
            </a:r>
            <a:endParaRPr lang="en-IN" sz="2000" err="1">
              <a:solidFill>
                <a:schemeClr val="tx1">
                  <a:lumMod val="60000"/>
                  <a:lumOff val="40000"/>
                </a:schemeClr>
              </a:solidFill>
            </a:endParaRPr>
          </a:p>
        </p:txBody>
      </p:sp>
    </p:spTree>
    <p:extLst>
      <p:ext uri="{BB962C8B-B14F-4D97-AF65-F5344CB8AC3E}">
        <p14:creationId xmlns:p14="http://schemas.microsoft.com/office/powerpoint/2010/main" val="20609735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4225F-80E0-DE5C-CFB6-692C2F876F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A3ABB8-4EE0-AB90-9787-13A028F92B92}"/>
              </a:ext>
            </a:extLst>
          </p:cNvPr>
          <p:cNvSpPr>
            <a:spLocks noGrp="1"/>
          </p:cNvSpPr>
          <p:nvPr>
            <p:ph type="body" sz="quarter" idx="17"/>
          </p:nvPr>
        </p:nvSpPr>
        <p:spPr>
          <a:xfrm>
            <a:off x="4950858" y="3848817"/>
            <a:ext cx="2313432" cy="830997"/>
          </a:xfrm>
        </p:spPr>
        <p:txBody>
          <a:bodyPr/>
          <a:lstStyle/>
          <a:p>
            <a:r>
              <a:rPr lang="en-US"/>
              <a:t>Prioritize Community PRs on Performance</a:t>
            </a:r>
          </a:p>
        </p:txBody>
      </p:sp>
      <p:sp>
        <p:nvSpPr>
          <p:cNvPr id="5" name="Title 4">
            <a:extLst>
              <a:ext uri="{FF2B5EF4-FFF2-40B4-BE49-F238E27FC236}">
                <a16:creationId xmlns:a16="http://schemas.microsoft.com/office/drawing/2014/main" id="{7EA97230-31C7-BE66-3407-CB7108069378}"/>
              </a:ext>
            </a:extLst>
          </p:cNvPr>
          <p:cNvSpPr>
            <a:spLocks noGrp="1"/>
          </p:cNvSpPr>
          <p:nvPr>
            <p:ph type="title"/>
          </p:nvPr>
        </p:nvSpPr>
        <p:spPr>
          <a:xfrm>
            <a:off x="570960" y="1724627"/>
            <a:ext cx="11050081" cy="615553"/>
          </a:xfrm>
        </p:spPr>
        <p:txBody>
          <a:bodyPr/>
          <a:lstStyle/>
          <a:p>
            <a:r>
              <a:rPr lang="en-US"/>
              <a:t>WPF Performance Roadmap</a:t>
            </a:r>
          </a:p>
        </p:txBody>
      </p:sp>
      <p:sp>
        <p:nvSpPr>
          <p:cNvPr id="6" name="Text Placeholder 5">
            <a:extLst>
              <a:ext uri="{FF2B5EF4-FFF2-40B4-BE49-F238E27FC236}">
                <a16:creationId xmlns:a16="http://schemas.microsoft.com/office/drawing/2014/main" id="{1036E0E6-1DCA-4DCF-DA30-40961261DE45}"/>
              </a:ext>
            </a:extLst>
          </p:cNvPr>
          <p:cNvSpPr>
            <a:spLocks noGrp="1"/>
          </p:cNvSpPr>
          <p:nvPr>
            <p:ph type="body" sz="quarter" idx="20"/>
          </p:nvPr>
        </p:nvSpPr>
        <p:spPr>
          <a:xfrm>
            <a:off x="1686798" y="3848817"/>
            <a:ext cx="2313432" cy="553998"/>
          </a:xfrm>
        </p:spPr>
        <p:txBody>
          <a:bodyPr/>
          <a:lstStyle/>
          <a:p>
            <a:r>
              <a:rPr lang="en-US"/>
              <a:t>Performance in Focus</a:t>
            </a:r>
          </a:p>
        </p:txBody>
      </p:sp>
      <p:sp>
        <p:nvSpPr>
          <p:cNvPr id="9" name="Text Placeholder 8">
            <a:extLst>
              <a:ext uri="{FF2B5EF4-FFF2-40B4-BE49-F238E27FC236}">
                <a16:creationId xmlns:a16="http://schemas.microsoft.com/office/drawing/2014/main" id="{66FB134D-3C72-DF78-9E3E-4E86C6A1E400}"/>
              </a:ext>
            </a:extLst>
          </p:cNvPr>
          <p:cNvSpPr>
            <a:spLocks noGrp="1"/>
          </p:cNvSpPr>
          <p:nvPr>
            <p:ph type="body" sz="quarter" idx="23"/>
          </p:nvPr>
        </p:nvSpPr>
        <p:spPr>
          <a:xfrm>
            <a:off x="8214918" y="3848817"/>
            <a:ext cx="2313432" cy="553998"/>
          </a:xfrm>
        </p:spPr>
        <p:txBody>
          <a:bodyPr/>
          <a:lstStyle/>
          <a:p>
            <a:r>
              <a:rPr lang="en-US"/>
              <a:t>Add/Improve Perf Testing Infra</a:t>
            </a:r>
          </a:p>
        </p:txBody>
      </p:sp>
      <p:sp>
        <p:nvSpPr>
          <p:cNvPr id="18" name="Graphic 60" descr="Full Screen&#10;Keyword: fluent-icon;&#10;Metaphor: width, height, resize, fill, fit, maximize, minimize;&#10;&#10;Used in specific fullscreen scaling moments. Contains state variants (maximize &amp; minimize.">
            <a:extLst>
              <a:ext uri="{FF2B5EF4-FFF2-40B4-BE49-F238E27FC236}">
                <a16:creationId xmlns:a16="http://schemas.microsoft.com/office/drawing/2014/main" id="{C2C6E2CF-6C9B-43EA-5D37-B1FE961FE1F2}"/>
              </a:ext>
            </a:extLst>
          </p:cNvPr>
          <p:cNvSpPr/>
          <p:nvPr/>
        </p:nvSpPr>
        <p:spPr>
          <a:xfrm>
            <a:off x="2569535" y="3080952"/>
            <a:ext cx="547958" cy="493091"/>
          </a:xfrm>
          <a:custGeom>
            <a:avLst/>
            <a:gdLst>
              <a:gd name="connsiteX0" fmla="*/ 41091 w 493091"/>
              <a:gd name="connsiteY0" fmla="*/ 75333 h 493091"/>
              <a:gd name="connsiteX1" fmla="*/ 75333 w 493091"/>
              <a:gd name="connsiteY1" fmla="*/ 41091 h 493091"/>
              <a:gd name="connsiteX2" fmla="*/ 130121 w 493091"/>
              <a:gd name="connsiteY2" fmla="*/ 41091 h 493091"/>
              <a:gd name="connsiteX3" fmla="*/ 150667 w 493091"/>
              <a:gd name="connsiteY3" fmla="*/ 20545 h 493091"/>
              <a:gd name="connsiteX4" fmla="*/ 130121 w 493091"/>
              <a:gd name="connsiteY4" fmla="*/ 0 h 493091"/>
              <a:gd name="connsiteX5" fmla="*/ 75333 w 493091"/>
              <a:gd name="connsiteY5" fmla="*/ 0 h 493091"/>
              <a:gd name="connsiteX6" fmla="*/ 0 w 493091"/>
              <a:gd name="connsiteY6" fmla="*/ 75333 h 493091"/>
              <a:gd name="connsiteX7" fmla="*/ 0 w 493091"/>
              <a:gd name="connsiteY7" fmla="*/ 130121 h 493091"/>
              <a:gd name="connsiteX8" fmla="*/ 20545 w 493091"/>
              <a:gd name="connsiteY8" fmla="*/ 150667 h 493091"/>
              <a:gd name="connsiteX9" fmla="*/ 41091 w 493091"/>
              <a:gd name="connsiteY9" fmla="*/ 130121 h 493091"/>
              <a:gd name="connsiteX10" fmla="*/ 41091 w 493091"/>
              <a:gd name="connsiteY10" fmla="*/ 75333 h 493091"/>
              <a:gd name="connsiteX11" fmla="*/ 41091 w 493091"/>
              <a:gd name="connsiteY11" fmla="*/ 417758 h 493091"/>
              <a:gd name="connsiteX12" fmla="*/ 75333 w 493091"/>
              <a:gd name="connsiteY12" fmla="*/ 452000 h 493091"/>
              <a:gd name="connsiteX13" fmla="*/ 130121 w 493091"/>
              <a:gd name="connsiteY13" fmla="*/ 452000 h 493091"/>
              <a:gd name="connsiteX14" fmla="*/ 150667 w 493091"/>
              <a:gd name="connsiteY14" fmla="*/ 472546 h 493091"/>
              <a:gd name="connsiteX15" fmla="*/ 130121 w 493091"/>
              <a:gd name="connsiteY15" fmla="*/ 493091 h 493091"/>
              <a:gd name="connsiteX16" fmla="*/ 75333 w 493091"/>
              <a:gd name="connsiteY16" fmla="*/ 493091 h 493091"/>
              <a:gd name="connsiteX17" fmla="*/ 0 w 493091"/>
              <a:gd name="connsiteY17" fmla="*/ 417758 h 493091"/>
              <a:gd name="connsiteX18" fmla="*/ 0 w 493091"/>
              <a:gd name="connsiteY18" fmla="*/ 362970 h 493091"/>
              <a:gd name="connsiteX19" fmla="*/ 20545 w 493091"/>
              <a:gd name="connsiteY19" fmla="*/ 342424 h 493091"/>
              <a:gd name="connsiteX20" fmla="*/ 41091 w 493091"/>
              <a:gd name="connsiteY20" fmla="*/ 362970 h 493091"/>
              <a:gd name="connsiteX21" fmla="*/ 41091 w 493091"/>
              <a:gd name="connsiteY21" fmla="*/ 417758 h 493091"/>
              <a:gd name="connsiteX22" fmla="*/ 417758 w 493091"/>
              <a:gd name="connsiteY22" fmla="*/ 41091 h 493091"/>
              <a:gd name="connsiteX23" fmla="*/ 452000 w 493091"/>
              <a:gd name="connsiteY23" fmla="*/ 75333 h 493091"/>
              <a:gd name="connsiteX24" fmla="*/ 452000 w 493091"/>
              <a:gd name="connsiteY24" fmla="*/ 130121 h 493091"/>
              <a:gd name="connsiteX25" fmla="*/ 472546 w 493091"/>
              <a:gd name="connsiteY25" fmla="*/ 150667 h 493091"/>
              <a:gd name="connsiteX26" fmla="*/ 493091 w 493091"/>
              <a:gd name="connsiteY26" fmla="*/ 130121 h 493091"/>
              <a:gd name="connsiteX27" fmla="*/ 493091 w 493091"/>
              <a:gd name="connsiteY27" fmla="*/ 75333 h 493091"/>
              <a:gd name="connsiteX28" fmla="*/ 417758 w 493091"/>
              <a:gd name="connsiteY28" fmla="*/ 0 h 493091"/>
              <a:gd name="connsiteX29" fmla="*/ 362970 w 493091"/>
              <a:gd name="connsiteY29" fmla="*/ 0 h 493091"/>
              <a:gd name="connsiteX30" fmla="*/ 342424 w 493091"/>
              <a:gd name="connsiteY30" fmla="*/ 20545 h 493091"/>
              <a:gd name="connsiteX31" fmla="*/ 362970 w 493091"/>
              <a:gd name="connsiteY31" fmla="*/ 41091 h 493091"/>
              <a:gd name="connsiteX32" fmla="*/ 417758 w 493091"/>
              <a:gd name="connsiteY32" fmla="*/ 41091 h 493091"/>
              <a:gd name="connsiteX33" fmla="*/ 452000 w 493091"/>
              <a:gd name="connsiteY33" fmla="*/ 417758 h 493091"/>
              <a:gd name="connsiteX34" fmla="*/ 417758 w 493091"/>
              <a:gd name="connsiteY34" fmla="*/ 452000 h 493091"/>
              <a:gd name="connsiteX35" fmla="*/ 362970 w 493091"/>
              <a:gd name="connsiteY35" fmla="*/ 452000 h 493091"/>
              <a:gd name="connsiteX36" fmla="*/ 342424 w 493091"/>
              <a:gd name="connsiteY36" fmla="*/ 472546 h 493091"/>
              <a:gd name="connsiteX37" fmla="*/ 362970 w 493091"/>
              <a:gd name="connsiteY37" fmla="*/ 493091 h 493091"/>
              <a:gd name="connsiteX38" fmla="*/ 417758 w 493091"/>
              <a:gd name="connsiteY38" fmla="*/ 493091 h 493091"/>
              <a:gd name="connsiteX39" fmla="*/ 493091 w 493091"/>
              <a:gd name="connsiteY39" fmla="*/ 417758 h 493091"/>
              <a:gd name="connsiteX40" fmla="*/ 493091 w 493091"/>
              <a:gd name="connsiteY40" fmla="*/ 362970 h 493091"/>
              <a:gd name="connsiteX41" fmla="*/ 472546 w 493091"/>
              <a:gd name="connsiteY41" fmla="*/ 342424 h 493091"/>
              <a:gd name="connsiteX42" fmla="*/ 452000 w 493091"/>
              <a:gd name="connsiteY42" fmla="*/ 362970 h 493091"/>
              <a:gd name="connsiteX43" fmla="*/ 452000 w 493091"/>
              <a:gd name="connsiteY43" fmla="*/ 41775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3091" h="493091">
                <a:moveTo>
                  <a:pt x="41091" y="75333"/>
                </a:moveTo>
                <a:cubicBezTo>
                  <a:pt x="41091" y="56422"/>
                  <a:pt x="56422" y="41091"/>
                  <a:pt x="75333" y="41091"/>
                </a:cubicBezTo>
                <a:lnTo>
                  <a:pt x="130121" y="41091"/>
                </a:lnTo>
                <a:cubicBezTo>
                  <a:pt x="141468" y="41091"/>
                  <a:pt x="150667" y="31892"/>
                  <a:pt x="150667" y="20545"/>
                </a:cubicBezTo>
                <a:cubicBezTo>
                  <a:pt x="150667" y="9199"/>
                  <a:pt x="141468" y="0"/>
                  <a:pt x="130121" y="0"/>
                </a:cubicBezTo>
                <a:lnTo>
                  <a:pt x="75333" y="0"/>
                </a:lnTo>
                <a:cubicBezTo>
                  <a:pt x="33728" y="0"/>
                  <a:pt x="0" y="33728"/>
                  <a:pt x="0" y="75333"/>
                </a:cubicBezTo>
                <a:lnTo>
                  <a:pt x="0" y="130121"/>
                </a:lnTo>
                <a:cubicBezTo>
                  <a:pt x="0" y="141468"/>
                  <a:pt x="9199" y="150667"/>
                  <a:pt x="20545" y="150667"/>
                </a:cubicBezTo>
                <a:cubicBezTo>
                  <a:pt x="31892" y="150667"/>
                  <a:pt x="41091" y="141468"/>
                  <a:pt x="41091" y="130121"/>
                </a:cubicBezTo>
                <a:lnTo>
                  <a:pt x="41091" y="75333"/>
                </a:lnTo>
                <a:close/>
                <a:moveTo>
                  <a:pt x="41091" y="417758"/>
                </a:moveTo>
                <a:cubicBezTo>
                  <a:pt x="41091" y="436671"/>
                  <a:pt x="56422" y="452000"/>
                  <a:pt x="75333" y="452000"/>
                </a:cubicBezTo>
                <a:lnTo>
                  <a:pt x="130121" y="452000"/>
                </a:lnTo>
                <a:cubicBezTo>
                  <a:pt x="141468" y="452000"/>
                  <a:pt x="150667" y="461199"/>
                  <a:pt x="150667" y="472546"/>
                </a:cubicBezTo>
                <a:cubicBezTo>
                  <a:pt x="150667" y="483892"/>
                  <a:pt x="141468" y="493091"/>
                  <a:pt x="130121" y="493091"/>
                </a:cubicBezTo>
                <a:lnTo>
                  <a:pt x="75333" y="493091"/>
                </a:lnTo>
                <a:cubicBezTo>
                  <a:pt x="33728" y="493091"/>
                  <a:pt x="0" y="459364"/>
                  <a:pt x="0" y="417758"/>
                </a:cubicBezTo>
                <a:lnTo>
                  <a:pt x="0" y="362970"/>
                </a:lnTo>
                <a:cubicBezTo>
                  <a:pt x="0" y="351623"/>
                  <a:pt x="9199" y="342424"/>
                  <a:pt x="20545" y="342424"/>
                </a:cubicBezTo>
                <a:cubicBezTo>
                  <a:pt x="31892" y="342424"/>
                  <a:pt x="41091" y="351623"/>
                  <a:pt x="41091" y="362970"/>
                </a:cubicBezTo>
                <a:lnTo>
                  <a:pt x="41091" y="417758"/>
                </a:lnTo>
                <a:close/>
                <a:moveTo>
                  <a:pt x="417758" y="41091"/>
                </a:moveTo>
                <a:cubicBezTo>
                  <a:pt x="436671" y="41091"/>
                  <a:pt x="452000" y="56422"/>
                  <a:pt x="452000" y="75333"/>
                </a:cubicBezTo>
                <a:lnTo>
                  <a:pt x="452000" y="130121"/>
                </a:lnTo>
                <a:cubicBezTo>
                  <a:pt x="452000" y="141468"/>
                  <a:pt x="461199" y="150667"/>
                  <a:pt x="472546" y="150667"/>
                </a:cubicBezTo>
                <a:cubicBezTo>
                  <a:pt x="483892" y="150667"/>
                  <a:pt x="493091" y="141468"/>
                  <a:pt x="493091" y="130121"/>
                </a:cubicBezTo>
                <a:lnTo>
                  <a:pt x="493091" y="75333"/>
                </a:lnTo>
                <a:cubicBezTo>
                  <a:pt x="493091" y="33728"/>
                  <a:pt x="459364" y="0"/>
                  <a:pt x="417758" y="0"/>
                </a:cubicBezTo>
                <a:lnTo>
                  <a:pt x="362970" y="0"/>
                </a:lnTo>
                <a:cubicBezTo>
                  <a:pt x="351623" y="0"/>
                  <a:pt x="342424" y="9199"/>
                  <a:pt x="342424" y="20545"/>
                </a:cubicBezTo>
                <a:cubicBezTo>
                  <a:pt x="342424" y="31892"/>
                  <a:pt x="351623" y="41091"/>
                  <a:pt x="362970" y="41091"/>
                </a:cubicBezTo>
                <a:lnTo>
                  <a:pt x="417758" y="41091"/>
                </a:lnTo>
                <a:close/>
                <a:moveTo>
                  <a:pt x="452000" y="417758"/>
                </a:moveTo>
                <a:cubicBezTo>
                  <a:pt x="452000" y="436671"/>
                  <a:pt x="436671" y="452000"/>
                  <a:pt x="417758" y="452000"/>
                </a:cubicBezTo>
                <a:lnTo>
                  <a:pt x="362970" y="452000"/>
                </a:lnTo>
                <a:cubicBezTo>
                  <a:pt x="351623" y="452000"/>
                  <a:pt x="342424" y="461199"/>
                  <a:pt x="342424" y="472546"/>
                </a:cubicBezTo>
                <a:cubicBezTo>
                  <a:pt x="342424" y="483892"/>
                  <a:pt x="351623" y="493091"/>
                  <a:pt x="362970" y="493091"/>
                </a:cubicBezTo>
                <a:lnTo>
                  <a:pt x="417758" y="493091"/>
                </a:lnTo>
                <a:cubicBezTo>
                  <a:pt x="459364" y="493091"/>
                  <a:pt x="493091" y="459364"/>
                  <a:pt x="493091" y="417758"/>
                </a:cubicBezTo>
                <a:lnTo>
                  <a:pt x="493091" y="362970"/>
                </a:lnTo>
                <a:cubicBezTo>
                  <a:pt x="493091" y="351623"/>
                  <a:pt x="483892" y="342424"/>
                  <a:pt x="472546" y="342424"/>
                </a:cubicBezTo>
                <a:cubicBezTo>
                  <a:pt x="461199" y="342424"/>
                  <a:pt x="452000" y="351623"/>
                  <a:pt x="452000" y="362970"/>
                </a:cubicBezTo>
                <a:lnTo>
                  <a:pt x="452000" y="41775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9" name="Graphic 18" descr="App UI&#10;Keyword: fluent-icon;&#10;Metaphor: collection, ui, list, cell;&#10;&#10;Used for content representing app ui.">
            <a:extLst>
              <a:ext uri="{FF2B5EF4-FFF2-40B4-BE49-F238E27FC236}">
                <a16:creationId xmlns:a16="http://schemas.microsoft.com/office/drawing/2014/main" id="{6C9CF220-3AA7-4EA2-A6F1-200DD54618B6}"/>
              </a:ext>
            </a:extLst>
          </p:cNvPr>
          <p:cNvSpPr/>
          <p:nvPr/>
        </p:nvSpPr>
        <p:spPr>
          <a:xfrm>
            <a:off x="5822021" y="3088346"/>
            <a:ext cx="547958" cy="547879"/>
          </a:xfrm>
          <a:custGeom>
            <a:avLst/>
            <a:gdLst>
              <a:gd name="connsiteX0" fmla="*/ 116366 w 547958"/>
              <a:gd name="connsiteY0" fmla="*/ 383573 h 547879"/>
              <a:gd name="connsiteX1" fmla="*/ 164306 w 547958"/>
              <a:gd name="connsiteY1" fmla="*/ 431512 h 547879"/>
              <a:gd name="connsiteX2" fmla="*/ 164306 w 547958"/>
              <a:gd name="connsiteY2" fmla="*/ 499940 h 547879"/>
              <a:gd name="connsiteX3" fmla="*/ 116366 w 547958"/>
              <a:gd name="connsiteY3" fmla="*/ 547879 h 547879"/>
              <a:gd name="connsiteX4" fmla="*/ 47939 w 547958"/>
              <a:gd name="connsiteY4" fmla="*/ 547879 h 547879"/>
              <a:gd name="connsiteX5" fmla="*/ 0 w 547958"/>
              <a:gd name="connsiteY5" fmla="*/ 499940 h 547879"/>
              <a:gd name="connsiteX6" fmla="*/ 0 w 547958"/>
              <a:gd name="connsiteY6" fmla="*/ 431512 h 547879"/>
              <a:gd name="connsiteX7" fmla="*/ 47939 w 547958"/>
              <a:gd name="connsiteY7" fmla="*/ 383573 h 547879"/>
              <a:gd name="connsiteX8" fmla="*/ 116366 w 547958"/>
              <a:gd name="connsiteY8" fmla="*/ 383573 h 547879"/>
              <a:gd name="connsiteX9" fmla="*/ 116366 w 547958"/>
              <a:gd name="connsiteY9" fmla="*/ 424664 h 547879"/>
              <a:gd name="connsiteX10" fmla="*/ 47939 w 547958"/>
              <a:gd name="connsiteY10" fmla="*/ 424664 h 547879"/>
              <a:gd name="connsiteX11" fmla="*/ 41091 w 547958"/>
              <a:gd name="connsiteY11" fmla="*/ 431512 h 547879"/>
              <a:gd name="connsiteX12" fmla="*/ 41091 w 547958"/>
              <a:gd name="connsiteY12" fmla="*/ 499940 h 547879"/>
              <a:gd name="connsiteX13" fmla="*/ 47939 w 547958"/>
              <a:gd name="connsiteY13" fmla="*/ 506788 h 547879"/>
              <a:gd name="connsiteX14" fmla="*/ 116366 w 547958"/>
              <a:gd name="connsiteY14" fmla="*/ 506788 h 547879"/>
              <a:gd name="connsiteX15" fmla="*/ 123215 w 547958"/>
              <a:gd name="connsiteY15" fmla="*/ 499940 h 547879"/>
              <a:gd name="connsiteX16" fmla="*/ 123215 w 547958"/>
              <a:gd name="connsiteY16" fmla="*/ 431512 h 547879"/>
              <a:gd name="connsiteX17" fmla="*/ 116366 w 547958"/>
              <a:gd name="connsiteY17" fmla="*/ 424664 h 547879"/>
              <a:gd name="connsiteX18" fmla="*/ 212251 w 547958"/>
              <a:gd name="connsiteY18" fmla="*/ 438303 h 547879"/>
              <a:gd name="connsiteX19" fmla="*/ 527413 w 547958"/>
              <a:gd name="connsiteY19" fmla="*/ 438303 h 547879"/>
              <a:gd name="connsiteX20" fmla="*/ 547959 w 547958"/>
              <a:gd name="connsiteY20" fmla="*/ 458849 h 547879"/>
              <a:gd name="connsiteX21" fmla="*/ 530202 w 547958"/>
              <a:gd name="connsiteY21" fmla="*/ 479208 h 547879"/>
              <a:gd name="connsiteX22" fmla="*/ 527413 w 547958"/>
              <a:gd name="connsiteY22" fmla="*/ 479394 h 547879"/>
              <a:gd name="connsiteX23" fmla="*/ 212251 w 547958"/>
              <a:gd name="connsiteY23" fmla="*/ 479394 h 547879"/>
              <a:gd name="connsiteX24" fmla="*/ 191705 w 547958"/>
              <a:gd name="connsiteY24" fmla="*/ 458849 h 547879"/>
              <a:gd name="connsiteX25" fmla="*/ 209463 w 547958"/>
              <a:gd name="connsiteY25" fmla="*/ 438490 h 547879"/>
              <a:gd name="connsiteX26" fmla="*/ 212251 w 547958"/>
              <a:gd name="connsiteY26" fmla="*/ 438303 h 547879"/>
              <a:gd name="connsiteX27" fmla="*/ 527413 w 547958"/>
              <a:gd name="connsiteY27" fmla="*/ 438303 h 547879"/>
              <a:gd name="connsiteX28" fmla="*/ 212251 w 547958"/>
              <a:gd name="connsiteY28" fmla="*/ 438303 h 547879"/>
              <a:gd name="connsiteX29" fmla="*/ 116366 w 547958"/>
              <a:gd name="connsiteY29" fmla="*/ 191787 h 547879"/>
              <a:gd name="connsiteX30" fmla="*/ 164306 w 547958"/>
              <a:gd name="connsiteY30" fmla="*/ 239727 h 547879"/>
              <a:gd name="connsiteX31" fmla="*/ 164306 w 547958"/>
              <a:gd name="connsiteY31" fmla="*/ 308152 h 547879"/>
              <a:gd name="connsiteX32" fmla="*/ 116366 w 547958"/>
              <a:gd name="connsiteY32" fmla="*/ 356091 h 547879"/>
              <a:gd name="connsiteX33" fmla="*/ 47939 w 547958"/>
              <a:gd name="connsiteY33" fmla="*/ 356091 h 547879"/>
              <a:gd name="connsiteX34" fmla="*/ 0 w 547958"/>
              <a:gd name="connsiteY34" fmla="*/ 308152 h 547879"/>
              <a:gd name="connsiteX35" fmla="*/ 0 w 547958"/>
              <a:gd name="connsiteY35" fmla="*/ 239727 h 547879"/>
              <a:gd name="connsiteX36" fmla="*/ 47939 w 547958"/>
              <a:gd name="connsiteY36" fmla="*/ 191787 h 547879"/>
              <a:gd name="connsiteX37" fmla="*/ 116366 w 547958"/>
              <a:gd name="connsiteY37" fmla="*/ 191787 h 547879"/>
              <a:gd name="connsiteX38" fmla="*/ 116366 w 547958"/>
              <a:gd name="connsiteY38" fmla="*/ 232879 h 547879"/>
              <a:gd name="connsiteX39" fmla="*/ 47939 w 547958"/>
              <a:gd name="connsiteY39" fmla="*/ 232879 h 547879"/>
              <a:gd name="connsiteX40" fmla="*/ 41091 w 547958"/>
              <a:gd name="connsiteY40" fmla="*/ 239727 h 547879"/>
              <a:gd name="connsiteX41" fmla="*/ 41091 w 547958"/>
              <a:gd name="connsiteY41" fmla="*/ 308152 h 547879"/>
              <a:gd name="connsiteX42" fmla="*/ 47939 w 547958"/>
              <a:gd name="connsiteY42" fmla="*/ 315000 h 547879"/>
              <a:gd name="connsiteX43" fmla="*/ 116366 w 547958"/>
              <a:gd name="connsiteY43" fmla="*/ 315000 h 547879"/>
              <a:gd name="connsiteX44" fmla="*/ 123215 w 547958"/>
              <a:gd name="connsiteY44" fmla="*/ 308152 h 547879"/>
              <a:gd name="connsiteX45" fmla="*/ 123215 w 547958"/>
              <a:gd name="connsiteY45" fmla="*/ 239727 h 547879"/>
              <a:gd name="connsiteX46" fmla="*/ 116366 w 547958"/>
              <a:gd name="connsiteY46" fmla="*/ 232879 h 547879"/>
              <a:gd name="connsiteX47" fmla="*/ 212251 w 547958"/>
              <a:gd name="connsiteY47" fmla="*/ 246546 h 547879"/>
              <a:gd name="connsiteX48" fmla="*/ 527413 w 547958"/>
              <a:gd name="connsiteY48" fmla="*/ 246546 h 547879"/>
              <a:gd name="connsiteX49" fmla="*/ 547959 w 547958"/>
              <a:gd name="connsiteY49" fmla="*/ 267091 h 547879"/>
              <a:gd name="connsiteX50" fmla="*/ 530202 w 547958"/>
              <a:gd name="connsiteY50" fmla="*/ 287450 h 547879"/>
              <a:gd name="connsiteX51" fmla="*/ 527413 w 547958"/>
              <a:gd name="connsiteY51" fmla="*/ 287637 h 547879"/>
              <a:gd name="connsiteX52" fmla="*/ 212251 w 547958"/>
              <a:gd name="connsiteY52" fmla="*/ 287637 h 547879"/>
              <a:gd name="connsiteX53" fmla="*/ 191705 w 547958"/>
              <a:gd name="connsiteY53" fmla="*/ 267091 h 547879"/>
              <a:gd name="connsiteX54" fmla="*/ 209463 w 547958"/>
              <a:gd name="connsiteY54" fmla="*/ 246732 h 547879"/>
              <a:gd name="connsiteX55" fmla="*/ 212251 w 547958"/>
              <a:gd name="connsiteY55" fmla="*/ 246546 h 547879"/>
              <a:gd name="connsiteX56" fmla="*/ 527413 w 547958"/>
              <a:gd name="connsiteY56" fmla="*/ 246546 h 547879"/>
              <a:gd name="connsiteX57" fmla="*/ 212251 w 547958"/>
              <a:gd name="connsiteY57" fmla="*/ 246546 h 547879"/>
              <a:gd name="connsiteX58" fmla="*/ 116366 w 547958"/>
              <a:gd name="connsiteY58" fmla="*/ 0 h 547879"/>
              <a:gd name="connsiteX59" fmla="*/ 164306 w 547958"/>
              <a:gd name="connsiteY59" fmla="*/ 47939 h 547879"/>
              <a:gd name="connsiteX60" fmla="*/ 164306 w 547958"/>
              <a:gd name="connsiteY60" fmla="*/ 116366 h 547879"/>
              <a:gd name="connsiteX61" fmla="*/ 116366 w 547958"/>
              <a:gd name="connsiteY61" fmla="*/ 164306 h 547879"/>
              <a:gd name="connsiteX62" fmla="*/ 47939 w 547958"/>
              <a:gd name="connsiteY62" fmla="*/ 164306 h 547879"/>
              <a:gd name="connsiteX63" fmla="*/ 0 w 547958"/>
              <a:gd name="connsiteY63" fmla="*/ 116366 h 547879"/>
              <a:gd name="connsiteX64" fmla="*/ 0 w 547958"/>
              <a:gd name="connsiteY64" fmla="*/ 47939 h 547879"/>
              <a:gd name="connsiteX65" fmla="*/ 47939 w 547958"/>
              <a:gd name="connsiteY65" fmla="*/ 0 h 547879"/>
              <a:gd name="connsiteX66" fmla="*/ 116366 w 547958"/>
              <a:gd name="connsiteY66" fmla="*/ 0 h 547879"/>
              <a:gd name="connsiteX67" fmla="*/ 116366 w 547958"/>
              <a:gd name="connsiteY67" fmla="*/ 41091 h 547879"/>
              <a:gd name="connsiteX68" fmla="*/ 47939 w 547958"/>
              <a:gd name="connsiteY68" fmla="*/ 41091 h 547879"/>
              <a:gd name="connsiteX69" fmla="*/ 41091 w 547958"/>
              <a:gd name="connsiteY69" fmla="*/ 47939 h 547879"/>
              <a:gd name="connsiteX70" fmla="*/ 41091 w 547958"/>
              <a:gd name="connsiteY70" fmla="*/ 116366 h 547879"/>
              <a:gd name="connsiteX71" fmla="*/ 47939 w 547958"/>
              <a:gd name="connsiteY71" fmla="*/ 123215 h 547879"/>
              <a:gd name="connsiteX72" fmla="*/ 116366 w 547958"/>
              <a:gd name="connsiteY72" fmla="*/ 123215 h 547879"/>
              <a:gd name="connsiteX73" fmla="*/ 123215 w 547958"/>
              <a:gd name="connsiteY73" fmla="*/ 116366 h 547879"/>
              <a:gd name="connsiteX74" fmla="*/ 123215 w 547958"/>
              <a:gd name="connsiteY74" fmla="*/ 47939 h 547879"/>
              <a:gd name="connsiteX75" fmla="*/ 116366 w 547958"/>
              <a:gd name="connsiteY75" fmla="*/ 41091 h 547879"/>
              <a:gd name="connsiteX76" fmla="*/ 212251 w 547958"/>
              <a:gd name="connsiteY76" fmla="*/ 54788 h 547879"/>
              <a:gd name="connsiteX77" fmla="*/ 527413 w 547958"/>
              <a:gd name="connsiteY77" fmla="*/ 54788 h 547879"/>
              <a:gd name="connsiteX78" fmla="*/ 547959 w 547958"/>
              <a:gd name="connsiteY78" fmla="*/ 75333 h 547879"/>
              <a:gd name="connsiteX79" fmla="*/ 530202 w 547958"/>
              <a:gd name="connsiteY79" fmla="*/ 95691 h 547879"/>
              <a:gd name="connsiteX80" fmla="*/ 527413 w 547958"/>
              <a:gd name="connsiteY80" fmla="*/ 95879 h 547879"/>
              <a:gd name="connsiteX81" fmla="*/ 212251 w 547958"/>
              <a:gd name="connsiteY81" fmla="*/ 95879 h 547879"/>
              <a:gd name="connsiteX82" fmla="*/ 191705 w 547958"/>
              <a:gd name="connsiteY82" fmla="*/ 75333 h 547879"/>
              <a:gd name="connsiteX83" fmla="*/ 209463 w 547958"/>
              <a:gd name="connsiteY83" fmla="*/ 54976 h 547879"/>
              <a:gd name="connsiteX84" fmla="*/ 212251 w 547958"/>
              <a:gd name="connsiteY84" fmla="*/ 54788 h 547879"/>
              <a:gd name="connsiteX85" fmla="*/ 527413 w 547958"/>
              <a:gd name="connsiteY85" fmla="*/ 54788 h 547879"/>
              <a:gd name="connsiteX86" fmla="*/ 212251 w 547958"/>
              <a:gd name="connsiteY86" fmla="*/ 54788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47958" h="547879">
                <a:moveTo>
                  <a:pt x="116366" y="383573"/>
                </a:moveTo>
                <a:cubicBezTo>
                  <a:pt x="142842" y="383573"/>
                  <a:pt x="164306" y="405036"/>
                  <a:pt x="164306" y="431512"/>
                </a:cubicBezTo>
                <a:lnTo>
                  <a:pt x="164306" y="499940"/>
                </a:lnTo>
                <a:cubicBezTo>
                  <a:pt x="164306" y="526416"/>
                  <a:pt x="142842" y="547879"/>
                  <a:pt x="116366" y="547879"/>
                </a:cubicBezTo>
                <a:lnTo>
                  <a:pt x="47939" y="547879"/>
                </a:lnTo>
                <a:cubicBezTo>
                  <a:pt x="21463" y="547879"/>
                  <a:pt x="0" y="526416"/>
                  <a:pt x="0" y="499940"/>
                </a:cubicBezTo>
                <a:lnTo>
                  <a:pt x="0" y="431512"/>
                </a:lnTo>
                <a:cubicBezTo>
                  <a:pt x="0" y="405036"/>
                  <a:pt x="21463" y="383573"/>
                  <a:pt x="47939" y="383573"/>
                </a:cubicBezTo>
                <a:lnTo>
                  <a:pt x="116366" y="383573"/>
                </a:lnTo>
                <a:close/>
                <a:moveTo>
                  <a:pt x="116366" y="424664"/>
                </a:moveTo>
                <a:lnTo>
                  <a:pt x="47939" y="424664"/>
                </a:lnTo>
                <a:cubicBezTo>
                  <a:pt x="44157" y="424664"/>
                  <a:pt x="41091" y="427732"/>
                  <a:pt x="41091" y="431512"/>
                </a:cubicBezTo>
                <a:lnTo>
                  <a:pt x="41091" y="499940"/>
                </a:lnTo>
                <a:cubicBezTo>
                  <a:pt x="41091" y="503723"/>
                  <a:pt x="44157" y="506788"/>
                  <a:pt x="47939" y="506788"/>
                </a:cubicBezTo>
                <a:lnTo>
                  <a:pt x="116366" y="506788"/>
                </a:lnTo>
                <a:cubicBezTo>
                  <a:pt x="120149" y="506788"/>
                  <a:pt x="123215" y="503723"/>
                  <a:pt x="123215" y="499940"/>
                </a:cubicBezTo>
                <a:lnTo>
                  <a:pt x="123215" y="431512"/>
                </a:lnTo>
                <a:cubicBezTo>
                  <a:pt x="123215" y="427732"/>
                  <a:pt x="120149" y="424664"/>
                  <a:pt x="116366" y="424664"/>
                </a:cubicBezTo>
                <a:close/>
                <a:moveTo>
                  <a:pt x="212251" y="438303"/>
                </a:moveTo>
                <a:lnTo>
                  <a:pt x="527413" y="438303"/>
                </a:lnTo>
                <a:cubicBezTo>
                  <a:pt x="538760" y="438303"/>
                  <a:pt x="547959" y="447502"/>
                  <a:pt x="547959" y="458849"/>
                </a:cubicBezTo>
                <a:cubicBezTo>
                  <a:pt x="547959" y="469250"/>
                  <a:pt x="540228" y="477847"/>
                  <a:pt x="530202" y="479208"/>
                </a:cubicBezTo>
                <a:lnTo>
                  <a:pt x="527413" y="479394"/>
                </a:lnTo>
                <a:lnTo>
                  <a:pt x="212251" y="479394"/>
                </a:lnTo>
                <a:cubicBezTo>
                  <a:pt x="200904" y="479394"/>
                  <a:pt x="191705" y="470195"/>
                  <a:pt x="191705" y="458849"/>
                </a:cubicBezTo>
                <a:cubicBezTo>
                  <a:pt x="191705" y="448447"/>
                  <a:pt x="199435" y="439851"/>
                  <a:pt x="209463" y="438490"/>
                </a:cubicBezTo>
                <a:lnTo>
                  <a:pt x="212251" y="438303"/>
                </a:lnTo>
                <a:lnTo>
                  <a:pt x="527413" y="438303"/>
                </a:lnTo>
                <a:lnTo>
                  <a:pt x="212251" y="438303"/>
                </a:lnTo>
                <a:close/>
                <a:moveTo>
                  <a:pt x="116366" y="191787"/>
                </a:moveTo>
                <a:cubicBezTo>
                  <a:pt x="142842" y="191787"/>
                  <a:pt x="164306" y="213250"/>
                  <a:pt x="164306" y="239727"/>
                </a:cubicBezTo>
                <a:lnTo>
                  <a:pt x="164306" y="308152"/>
                </a:lnTo>
                <a:cubicBezTo>
                  <a:pt x="164306" y="334628"/>
                  <a:pt x="142842" y="356091"/>
                  <a:pt x="116366" y="356091"/>
                </a:cubicBezTo>
                <a:lnTo>
                  <a:pt x="47939" y="356091"/>
                </a:lnTo>
                <a:cubicBezTo>
                  <a:pt x="21463" y="356091"/>
                  <a:pt x="0" y="334628"/>
                  <a:pt x="0" y="308152"/>
                </a:cubicBezTo>
                <a:lnTo>
                  <a:pt x="0" y="239727"/>
                </a:lnTo>
                <a:cubicBezTo>
                  <a:pt x="0" y="213250"/>
                  <a:pt x="21463" y="191787"/>
                  <a:pt x="47939" y="191787"/>
                </a:cubicBezTo>
                <a:lnTo>
                  <a:pt x="116366" y="191787"/>
                </a:lnTo>
                <a:close/>
                <a:moveTo>
                  <a:pt x="116366" y="232879"/>
                </a:moveTo>
                <a:lnTo>
                  <a:pt x="47939" y="232879"/>
                </a:lnTo>
                <a:cubicBezTo>
                  <a:pt x="44157" y="232879"/>
                  <a:pt x="41091" y="235944"/>
                  <a:pt x="41091" y="239727"/>
                </a:cubicBezTo>
                <a:lnTo>
                  <a:pt x="41091" y="308152"/>
                </a:lnTo>
                <a:cubicBezTo>
                  <a:pt x="41091" y="311935"/>
                  <a:pt x="44157" y="315000"/>
                  <a:pt x="47939" y="315000"/>
                </a:cubicBezTo>
                <a:lnTo>
                  <a:pt x="116366" y="315000"/>
                </a:lnTo>
                <a:cubicBezTo>
                  <a:pt x="120149" y="315000"/>
                  <a:pt x="123215" y="311935"/>
                  <a:pt x="123215" y="308152"/>
                </a:cubicBezTo>
                <a:lnTo>
                  <a:pt x="123215" y="239727"/>
                </a:lnTo>
                <a:cubicBezTo>
                  <a:pt x="123215" y="235944"/>
                  <a:pt x="120149" y="232879"/>
                  <a:pt x="116366" y="232879"/>
                </a:cubicBezTo>
                <a:close/>
                <a:moveTo>
                  <a:pt x="212251" y="246546"/>
                </a:moveTo>
                <a:lnTo>
                  <a:pt x="527413" y="246546"/>
                </a:lnTo>
                <a:cubicBezTo>
                  <a:pt x="538760" y="246546"/>
                  <a:pt x="547959" y="255745"/>
                  <a:pt x="547959" y="267091"/>
                </a:cubicBezTo>
                <a:cubicBezTo>
                  <a:pt x="547959" y="277493"/>
                  <a:pt x="540228" y="286089"/>
                  <a:pt x="530202" y="287450"/>
                </a:cubicBezTo>
                <a:lnTo>
                  <a:pt x="527413" y="287637"/>
                </a:lnTo>
                <a:lnTo>
                  <a:pt x="212251" y="287637"/>
                </a:lnTo>
                <a:cubicBezTo>
                  <a:pt x="200904" y="287637"/>
                  <a:pt x="191705" y="278438"/>
                  <a:pt x="191705" y="267091"/>
                </a:cubicBezTo>
                <a:cubicBezTo>
                  <a:pt x="191705" y="256690"/>
                  <a:pt x="199435" y="248093"/>
                  <a:pt x="209463" y="246732"/>
                </a:cubicBezTo>
                <a:lnTo>
                  <a:pt x="212251" y="246546"/>
                </a:lnTo>
                <a:lnTo>
                  <a:pt x="527413" y="246546"/>
                </a:lnTo>
                <a:lnTo>
                  <a:pt x="212251" y="246546"/>
                </a:lnTo>
                <a:close/>
                <a:moveTo>
                  <a:pt x="116366" y="0"/>
                </a:moveTo>
                <a:cubicBezTo>
                  <a:pt x="142842" y="0"/>
                  <a:pt x="164306" y="21463"/>
                  <a:pt x="164306" y="47939"/>
                </a:cubicBezTo>
                <a:lnTo>
                  <a:pt x="164306" y="116366"/>
                </a:lnTo>
                <a:cubicBezTo>
                  <a:pt x="164306" y="142842"/>
                  <a:pt x="142842" y="164306"/>
                  <a:pt x="116366" y="164306"/>
                </a:cubicBezTo>
                <a:lnTo>
                  <a:pt x="47939" y="164306"/>
                </a:lnTo>
                <a:cubicBezTo>
                  <a:pt x="21463" y="164306"/>
                  <a:pt x="0" y="142842"/>
                  <a:pt x="0" y="116366"/>
                </a:cubicBezTo>
                <a:lnTo>
                  <a:pt x="0" y="47939"/>
                </a:lnTo>
                <a:cubicBezTo>
                  <a:pt x="0" y="21463"/>
                  <a:pt x="21463" y="0"/>
                  <a:pt x="47939" y="0"/>
                </a:cubicBezTo>
                <a:lnTo>
                  <a:pt x="116366" y="0"/>
                </a:lnTo>
                <a:close/>
                <a:moveTo>
                  <a:pt x="116366" y="41091"/>
                </a:moveTo>
                <a:lnTo>
                  <a:pt x="47939" y="41091"/>
                </a:lnTo>
                <a:cubicBezTo>
                  <a:pt x="44157" y="41091"/>
                  <a:pt x="41091" y="44157"/>
                  <a:pt x="41091" y="47939"/>
                </a:cubicBezTo>
                <a:lnTo>
                  <a:pt x="41091" y="116366"/>
                </a:lnTo>
                <a:cubicBezTo>
                  <a:pt x="41091" y="120149"/>
                  <a:pt x="44157" y="123215"/>
                  <a:pt x="47939" y="123215"/>
                </a:cubicBezTo>
                <a:lnTo>
                  <a:pt x="116366" y="123215"/>
                </a:lnTo>
                <a:cubicBezTo>
                  <a:pt x="120149" y="123215"/>
                  <a:pt x="123215" y="120149"/>
                  <a:pt x="123215" y="116366"/>
                </a:cubicBezTo>
                <a:lnTo>
                  <a:pt x="123215" y="47939"/>
                </a:lnTo>
                <a:cubicBezTo>
                  <a:pt x="123215" y="44157"/>
                  <a:pt x="120149" y="41091"/>
                  <a:pt x="116366" y="41091"/>
                </a:cubicBezTo>
                <a:close/>
                <a:moveTo>
                  <a:pt x="212251" y="54788"/>
                </a:moveTo>
                <a:lnTo>
                  <a:pt x="527413" y="54788"/>
                </a:lnTo>
                <a:cubicBezTo>
                  <a:pt x="538760" y="54788"/>
                  <a:pt x="547959" y="63987"/>
                  <a:pt x="547959" y="75333"/>
                </a:cubicBezTo>
                <a:cubicBezTo>
                  <a:pt x="547959" y="85735"/>
                  <a:pt x="540228" y="94331"/>
                  <a:pt x="530202" y="95691"/>
                </a:cubicBezTo>
                <a:lnTo>
                  <a:pt x="527413" y="95879"/>
                </a:lnTo>
                <a:lnTo>
                  <a:pt x="212251" y="95879"/>
                </a:lnTo>
                <a:cubicBezTo>
                  <a:pt x="200904" y="95879"/>
                  <a:pt x="191705" y="86680"/>
                  <a:pt x="191705" y="75333"/>
                </a:cubicBezTo>
                <a:cubicBezTo>
                  <a:pt x="191705" y="64932"/>
                  <a:pt x="199435" y="56336"/>
                  <a:pt x="209463" y="54976"/>
                </a:cubicBezTo>
                <a:lnTo>
                  <a:pt x="212251" y="54788"/>
                </a:lnTo>
                <a:lnTo>
                  <a:pt x="527413" y="54788"/>
                </a:lnTo>
                <a:lnTo>
                  <a:pt x="212251" y="5478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20" name="Graphic 28" descr="&#10;Keyword: fluent-icon;&#10;Metaphor: checkmark, arrow clockwise, teams;&#10;&#10;Used for Approvals app in Teams.">
            <a:extLst>
              <a:ext uri="{FF2B5EF4-FFF2-40B4-BE49-F238E27FC236}">
                <a16:creationId xmlns:a16="http://schemas.microsoft.com/office/drawing/2014/main" id="{81ABFBE7-329A-2C7D-7726-C512DCC1C808}"/>
              </a:ext>
            </a:extLst>
          </p:cNvPr>
          <p:cNvSpPr/>
          <p:nvPr/>
        </p:nvSpPr>
        <p:spPr>
          <a:xfrm>
            <a:off x="9104543" y="3019861"/>
            <a:ext cx="534182" cy="616364"/>
          </a:xfrm>
          <a:custGeom>
            <a:avLst/>
            <a:gdLst>
              <a:gd name="connsiteX0" fmla="*/ 240528 w 534182"/>
              <a:gd name="connsiteY0" fmla="*/ 6018 h 616364"/>
              <a:gd name="connsiteX1" fmla="*/ 211472 w 534182"/>
              <a:gd name="connsiteY1" fmla="*/ 6018 h 616364"/>
              <a:gd name="connsiteX2" fmla="*/ 211472 w 534182"/>
              <a:gd name="connsiteY2" fmla="*/ 35073 h 616364"/>
              <a:gd name="connsiteX3" fmla="*/ 258711 w 534182"/>
              <a:gd name="connsiteY3" fmla="*/ 82311 h 616364"/>
              <a:gd name="connsiteX4" fmla="*/ 0 w 534182"/>
              <a:gd name="connsiteY4" fmla="*/ 349273 h 616364"/>
              <a:gd name="connsiteX5" fmla="*/ 267091 w 534182"/>
              <a:gd name="connsiteY5" fmla="*/ 616364 h 616364"/>
              <a:gd name="connsiteX6" fmla="*/ 534182 w 534182"/>
              <a:gd name="connsiteY6" fmla="*/ 349273 h 616364"/>
              <a:gd name="connsiteX7" fmla="*/ 534178 w 534182"/>
              <a:gd name="connsiteY7" fmla="*/ 347617 h 616364"/>
              <a:gd name="connsiteX8" fmla="*/ 514493 w 534182"/>
              <a:gd name="connsiteY8" fmla="*/ 328728 h 616364"/>
              <a:gd name="connsiteX9" fmla="*/ 512743 w 534182"/>
              <a:gd name="connsiteY9" fmla="*/ 328728 h 616364"/>
              <a:gd name="connsiteX10" fmla="*/ 493091 w 534182"/>
              <a:gd name="connsiteY10" fmla="*/ 349273 h 616364"/>
              <a:gd name="connsiteX11" fmla="*/ 267091 w 534182"/>
              <a:gd name="connsiteY11" fmla="*/ 575273 h 616364"/>
              <a:gd name="connsiteX12" fmla="*/ 41091 w 534182"/>
              <a:gd name="connsiteY12" fmla="*/ 349273 h 616364"/>
              <a:gd name="connsiteX13" fmla="*/ 258417 w 534182"/>
              <a:gd name="connsiteY13" fmla="*/ 123436 h 616364"/>
              <a:gd name="connsiteX14" fmla="*/ 211472 w 534182"/>
              <a:gd name="connsiteY14" fmla="*/ 170381 h 616364"/>
              <a:gd name="connsiteX15" fmla="*/ 211472 w 534182"/>
              <a:gd name="connsiteY15" fmla="*/ 199437 h 616364"/>
              <a:gd name="connsiteX16" fmla="*/ 240528 w 534182"/>
              <a:gd name="connsiteY16" fmla="*/ 199437 h 616364"/>
              <a:gd name="connsiteX17" fmla="*/ 322710 w 534182"/>
              <a:gd name="connsiteY17" fmla="*/ 117255 h 616364"/>
              <a:gd name="connsiteX18" fmla="*/ 322710 w 534182"/>
              <a:gd name="connsiteY18" fmla="*/ 88199 h 616364"/>
              <a:gd name="connsiteX19" fmla="*/ 240528 w 534182"/>
              <a:gd name="connsiteY19" fmla="*/ 6018 h 616364"/>
              <a:gd name="connsiteX20" fmla="*/ 404892 w 534182"/>
              <a:gd name="connsiteY20" fmla="*/ 252563 h 616364"/>
              <a:gd name="connsiteX21" fmla="*/ 404892 w 534182"/>
              <a:gd name="connsiteY21" fmla="*/ 281619 h 616364"/>
              <a:gd name="connsiteX22" fmla="*/ 281619 w 534182"/>
              <a:gd name="connsiteY22" fmla="*/ 404892 h 616364"/>
              <a:gd name="connsiteX23" fmla="*/ 252563 w 534182"/>
              <a:gd name="connsiteY23" fmla="*/ 404892 h 616364"/>
              <a:gd name="connsiteX24" fmla="*/ 190927 w 534182"/>
              <a:gd name="connsiteY24" fmla="*/ 343255 h 616364"/>
              <a:gd name="connsiteX25" fmla="*/ 190927 w 534182"/>
              <a:gd name="connsiteY25" fmla="*/ 314200 h 616364"/>
              <a:gd name="connsiteX26" fmla="*/ 219982 w 534182"/>
              <a:gd name="connsiteY26" fmla="*/ 314200 h 616364"/>
              <a:gd name="connsiteX27" fmla="*/ 267091 w 534182"/>
              <a:gd name="connsiteY27" fmla="*/ 361309 h 616364"/>
              <a:gd name="connsiteX28" fmla="*/ 375836 w 534182"/>
              <a:gd name="connsiteY28" fmla="*/ 252563 h 616364"/>
              <a:gd name="connsiteX29" fmla="*/ 404892 w 534182"/>
              <a:gd name="connsiteY29" fmla="*/ 252563 h 61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4182" h="616364">
                <a:moveTo>
                  <a:pt x="240528" y="6018"/>
                </a:moveTo>
                <a:cubicBezTo>
                  <a:pt x="232505" y="-2006"/>
                  <a:pt x="219495" y="-2006"/>
                  <a:pt x="211472" y="6018"/>
                </a:cubicBezTo>
                <a:cubicBezTo>
                  <a:pt x="203449" y="14041"/>
                  <a:pt x="203449" y="27050"/>
                  <a:pt x="211472" y="35073"/>
                </a:cubicBezTo>
                <a:lnTo>
                  <a:pt x="258711" y="82311"/>
                </a:lnTo>
                <a:cubicBezTo>
                  <a:pt x="115078" y="86738"/>
                  <a:pt x="0" y="204567"/>
                  <a:pt x="0" y="349273"/>
                </a:cubicBezTo>
                <a:cubicBezTo>
                  <a:pt x="0" y="496783"/>
                  <a:pt x="119581" y="616364"/>
                  <a:pt x="267091" y="616364"/>
                </a:cubicBezTo>
                <a:cubicBezTo>
                  <a:pt x="414601" y="616364"/>
                  <a:pt x="534182" y="496783"/>
                  <a:pt x="534182" y="349273"/>
                </a:cubicBezTo>
                <a:cubicBezTo>
                  <a:pt x="534182" y="348720"/>
                  <a:pt x="534180" y="348170"/>
                  <a:pt x="534178" y="347617"/>
                </a:cubicBezTo>
                <a:cubicBezTo>
                  <a:pt x="534112" y="336950"/>
                  <a:pt x="525163" y="328728"/>
                  <a:pt x="514493" y="328728"/>
                </a:cubicBezTo>
                <a:lnTo>
                  <a:pt x="512743" y="328728"/>
                </a:lnTo>
                <a:cubicBezTo>
                  <a:pt x="501692" y="328728"/>
                  <a:pt x="493091" y="338222"/>
                  <a:pt x="493091" y="349273"/>
                </a:cubicBezTo>
                <a:cubicBezTo>
                  <a:pt x="493091" y="474089"/>
                  <a:pt x="391907" y="575273"/>
                  <a:pt x="267091" y="575273"/>
                </a:cubicBezTo>
                <a:cubicBezTo>
                  <a:pt x="142275" y="575273"/>
                  <a:pt x="41091" y="474089"/>
                  <a:pt x="41091" y="349273"/>
                </a:cubicBezTo>
                <a:cubicBezTo>
                  <a:pt x="41091" y="227360"/>
                  <a:pt x="137621" y="127994"/>
                  <a:pt x="258417" y="123436"/>
                </a:cubicBezTo>
                <a:lnTo>
                  <a:pt x="211472" y="170381"/>
                </a:lnTo>
                <a:cubicBezTo>
                  <a:pt x="203449" y="178405"/>
                  <a:pt x="203449" y="191414"/>
                  <a:pt x="211472" y="199437"/>
                </a:cubicBezTo>
                <a:cubicBezTo>
                  <a:pt x="219495" y="207460"/>
                  <a:pt x="232505" y="207460"/>
                  <a:pt x="240528" y="199437"/>
                </a:cubicBezTo>
                <a:lnTo>
                  <a:pt x="322710" y="117255"/>
                </a:lnTo>
                <a:cubicBezTo>
                  <a:pt x="330733" y="109232"/>
                  <a:pt x="330733" y="96223"/>
                  <a:pt x="322710" y="88199"/>
                </a:cubicBezTo>
                <a:lnTo>
                  <a:pt x="240528" y="6018"/>
                </a:lnTo>
                <a:close/>
                <a:moveTo>
                  <a:pt x="404892" y="252563"/>
                </a:moveTo>
                <a:cubicBezTo>
                  <a:pt x="412915" y="260586"/>
                  <a:pt x="412915" y="273596"/>
                  <a:pt x="404892" y="281619"/>
                </a:cubicBezTo>
                <a:lnTo>
                  <a:pt x="281619" y="404892"/>
                </a:lnTo>
                <a:cubicBezTo>
                  <a:pt x="273596" y="412915"/>
                  <a:pt x="260586" y="412915"/>
                  <a:pt x="252563" y="404892"/>
                </a:cubicBezTo>
                <a:lnTo>
                  <a:pt x="190927" y="343255"/>
                </a:lnTo>
                <a:cubicBezTo>
                  <a:pt x="182904" y="335232"/>
                  <a:pt x="182904" y="322223"/>
                  <a:pt x="190927" y="314200"/>
                </a:cubicBezTo>
                <a:cubicBezTo>
                  <a:pt x="198950" y="306177"/>
                  <a:pt x="211959" y="306177"/>
                  <a:pt x="219982" y="314200"/>
                </a:cubicBezTo>
                <a:lnTo>
                  <a:pt x="267091" y="361309"/>
                </a:lnTo>
                <a:lnTo>
                  <a:pt x="375836" y="252563"/>
                </a:lnTo>
                <a:cubicBezTo>
                  <a:pt x="383859" y="244540"/>
                  <a:pt x="396869" y="244540"/>
                  <a:pt x="404892" y="252563"/>
                </a:cubicBez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3092644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7EBAC-98C5-FDF1-B784-8EA10FD959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CC26A-6381-8E12-8D9B-BE09867D41B4}"/>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31125875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D381-ED7E-03E3-4B04-AFEB9D94962B}"/>
              </a:ext>
            </a:extLst>
          </p:cNvPr>
          <p:cNvSpPr>
            <a:spLocks noGrp="1"/>
          </p:cNvSpPr>
          <p:nvPr>
            <p:ph type="title"/>
          </p:nvPr>
        </p:nvSpPr>
        <p:spPr>
          <a:xfrm>
            <a:off x="588262" y="1724627"/>
            <a:ext cx="11050081" cy="615553"/>
          </a:xfrm>
        </p:spPr>
        <p:txBody>
          <a:bodyPr/>
          <a:lstStyle/>
          <a:p>
            <a:r>
              <a:rPr lang="en-US"/>
              <a:t>Agenda</a:t>
            </a:r>
          </a:p>
        </p:txBody>
      </p:sp>
      <p:sp>
        <p:nvSpPr>
          <p:cNvPr id="3" name="Text Placeholder 2">
            <a:extLst>
              <a:ext uri="{FF2B5EF4-FFF2-40B4-BE49-F238E27FC236}">
                <a16:creationId xmlns:a16="http://schemas.microsoft.com/office/drawing/2014/main" id="{86C0494D-6AAF-C016-E1EA-D3719E8A5336}"/>
              </a:ext>
            </a:extLst>
          </p:cNvPr>
          <p:cNvSpPr>
            <a:spLocks noGrp="1"/>
          </p:cNvSpPr>
          <p:nvPr>
            <p:ph type="body" sz="quarter" idx="16"/>
          </p:nvPr>
        </p:nvSpPr>
        <p:spPr>
          <a:xfrm>
            <a:off x="1744743" y="4106047"/>
            <a:ext cx="2015769" cy="276999"/>
          </a:xfrm>
        </p:spPr>
        <p:txBody>
          <a:bodyPr/>
          <a:lstStyle/>
          <a:p>
            <a:r>
              <a:rPr lang="en-US"/>
              <a:t>Memory Debugging</a:t>
            </a:r>
          </a:p>
        </p:txBody>
      </p:sp>
      <p:sp>
        <p:nvSpPr>
          <p:cNvPr id="4" name="Text Placeholder 3">
            <a:extLst>
              <a:ext uri="{FF2B5EF4-FFF2-40B4-BE49-F238E27FC236}">
                <a16:creationId xmlns:a16="http://schemas.microsoft.com/office/drawing/2014/main" id="{6505B927-B0FB-37D7-DA8F-29F71B316B3F}"/>
              </a:ext>
            </a:extLst>
          </p:cNvPr>
          <p:cNvSpPr>
            <a:spLocks noGrp="1"/>
          </p:cNvSpPr>
          <p:nvPr>
            <p:ph type="body" sz="quarter" idx="17"/>
          </p:nvPr>
        </p:nvSpPr>
        <p:spPr>
          <a:xfrm>
            <a:off x="4939284" y="4106047"/>
            <a:ext cx="2313432" cy="553998"/>
          </a:xfrm>
        </p:spPr>
        <p:txBody>
          <a:bodyPr/>
          <a:lstStyle/>
          <a:p>
            <a:r>
              <a:rPr lang="en-US"/>
              <a:t>Investigation and Tips</a:t>
            </a:r>
          </a:p>
        </p:txBody>
      </p:sp>
      <p:sp>
        <p:nvSpPr>
          <p:cNvPr id="5" name="Text Placeholder 4">
            <a:extLst>
              <a:ext uri="{FF2B5EF4-FFF2-40B4-BE49-F238E27FC236}">
                <a16:creationId xmlns:a16="http://schemas.microsoft.com/office/drawing/2014/main" id="{177318DF-2BBA-0947-B01E-4B65C01B36D3}"/>
              </a:ext>
            </a:extLst>
          </p:cNvPr>
          <p:cNvSpPr>
            <a:spLocks noGrp="1"/>
          </p:cNvSpPr>
          <p:nvPr>
            <p:ph type="body" sz="quarter" idx="18"/>
          </p:nvPr>
        </p:nvSpPr>
        <p:spPr>
          <a:xfrm>
            <a:off x="8189819" y="4106047"/>
            <a:ext cx="2738913" cy="830997"/>
          </a:xfrm>
        </p:spPr>
        <p:txBody>
          <a:bodyPr/>
          <a:lstStyle/>
          <a:p>
            <a:r>
              <a:rPr lang="en-US"/>
              <a:t>WPF Perf Improvements in .NET9 </a:t>
            </a:r>
          </a:p>
        </p:txBody>
      </p:sp>
      <p:sp>
        <p:nvSpPr>
          <p:cNvPr id="6" name="Text Placeholder 5">
            <a:extLst>
              <a:ext uri="{FF2B5EF4-FFF2-40B4-BE49-F238E27FC236}">
                <a16:creationId xmlns:a16="http://schemas.microsoft.com/office/drawing/2014/main" id="{395769B3-F0C9-6DDB-70BA-A3CAA3003A53}"/>
              </a:ext>
            </a:extLst>
          </p:cNvPr>
          <p:cNvSpPr>
            <a:spLocks noGrp="1"/>
          </p:cNvSpPr>
          <p:nvPr>
            <p:ph type="body" sz="quarter" idx="20"/>
          </p:nvPr>
        </p:nvSpPr>
        <p:spPr/>
        <p:txBody>
          <a:bodyPr/>
          <a:lstStyle/>
          <a:p>
            <a:r>
              <a:rPr lang="en-US"/>
              <a:t>02</a:t>
            </a:r>
          </a:p>
        </p:txBody>
      </p:sp>
      <p:sp>
        <p:nvSpPr>
          <p:cNvPr id="7" name="Text Placeholder 6">
            <a:extLst>
              <a:ext uri="{FF2B5EF4-FFF2-40B4-BE49-F238E27FC236}">
                <a16:creationId xmlns:a16="http://schemas.microsoft.com/office/drawing/2014/main" id="{BB1E2A87-1DF8-3CFE-1F43-E602AB46DF91}"/>
              </a:ext>
            </a:extLst>
          </p:cNvPr>
          <p:cNvSpPr>
            <a:spLocks noGrp="1"/>
          </p:cNvSpPr>
          <p:nvPr>
            <p:ph type="body" sz="quarter" idx="21"/>
          </p:nvPr>
        </p:nvSpPr>
        <p:spPr>
          <a:xfrm>
            <a:off x="2042407" y="3132820"/>
            <a:ext cx="1718105" cy="738664"/>
          </a:xfrm>
        </p:spPr>
        <p:txBody>
          <a:bodyPr/>
          <a:lstStyle/>
          <a:p>
            <a:r>
              <a:rPr lang="en-US"/>
              <a:t>01</a:t>
            </a:r>
          </a:p>
        </p:txBody>
      </p:sp>
      <p:sp>
        <p:nvSpPr>
          <p:cNvPr id="8" name="Text Placeholder 7">
            <a:extLst>
              <a:ext uri="{FF2B5EF4-FFF2-40B4-BE49-F238E27FC236}">
                <a16:creationId xmlns:a16="http://schemas.microsoft.com/office/drawing/2014/main" id="{47CF20EE-2ADC-1453-A5DC-F0D05FA75CFD}"/>
              </a:ext>
            </a:extLst>
          </p:cNvPr>
          <p:cNvSpPr>
            <a:spLocks noGrp="1"/>
          </p:cNvSpPr>
          <p:nvPr>
            <p:ph type="body" sz="quarter" idx="22"/>
          </p:nvPr>
        </p:nvSpPr>
        <p:spPr/>
        <p:txBody>
          <a:bodyPr/>
          <a:lstStyle/>
          <a:p>
            <a:r>
              <a:rPr lang="en-US"/>
              <a:t>03</a:t>
            </a:r>
          </a:p>
        </p:txBody>
      </p:sp>
    </p:spTree>
    <p:extLst>
      <p:ext uri="{BB962C8B-B14F-4D97-AF65-F5344CB8AC3E}">
        <p14:creationId xmlns:p14="http://schemas.microsoft.com/office/powerpoint/2010/main" val="35397105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895D2-6175-E8DD-7BC6-6D160B3D1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278B3C-18B4-B26D-2AFB-70AE0E4C7CE0}"/>
              </a:ext>
            </a:extLst>
          </p:cNvPr>
          <p:cNvSpPr>
            <a:spLocks noGrp="1"/>
          </p:cNvSpPr>
          <p:nvPr>
            <p:ph type="title"/>
          </p:nvPr>
        </p:nvSpPr>
        <p:spPr/>
        <p:txBody>
          <a:bodyPr/>
          <a:lstStyle/>
          <a:p>
            <a:r>
              <a:rPr lang="en-US">
                <a:gradFill flip="none">
                  <a:gsLst>
                    <a:gs pos="1000">
                      <a:srgbClr val="D502AA"/>
                    </a:gs>
                    <a:gs pos="20000">
                      <a:srgbClr val="E566CC"/>
                    </a:gs>
                    <a:gs pos="56000">
                      <a:srgbClr val="E76BC7"/>
                    </a:gs>
                    <a:gs pos="100000">
                      <a:srgbClr val="FA94A1"/>
                    </a:gs>
                  </a:gsLst>
                  <a:lin ang="10800000" scaled="1"/>
                  <a:tileRect/>
                </a:gradFill>
                <a:latin typeface="Open Sans"/>
                <a:ea typeface="Open Sans"/>
                <a:cs typeface="Open Sans"/>
              </a:rPr>
              <a:t>01</a:t>
            </a:r>
            <a:endParaRPr lang="en-US">
              <a:gradFill flip="none" rotWithShape="1">
                <a:gsLst>
                  <a:gs pos="1000">
                    <a:srgbClr val="D502AA"/>
                  </a:gs>
                  <a:gs pos="20000">
                    <a:srgbClr val="E566CC"/>
                  </a:gs>
                  <a:gs pos="56000">
                    <a:srgbClr val="E76BC7"/>
                  </a:gs>
                  <a:gs pos="100000">
                    <a:srgbClr val="FA94A1"/>
                  </a:gs>
                </a:gsLst>
                <a:lin ang="10800000" scaled="1"/>
                <a:tileRect/>
              </a:gradFill>
            </a:endParaRPr>
          </a:p>
        </p:txBody>
      </p:sp>
      <p:sp>
        <p:nvSpPr>
          <p:cNvPr id="3" name="Text Placeholder 2">
            <a:extLst>
              <a:ext uri="{FF2B5EF4-FFF2-40B4-BE49-F238E27FC236}">
                <a16:creationId xmlns:a16="http://schemas.microsoft.com/office/drawing/2014/main" id="{2430B9CD-A775-DFB8-F622-00EF38A3C0D2}"/>
              </a:ext>
            </a:extLst>
          </p:cNvPr>
          <p:cNvSpPr>
            <a:spLocks noGrp="1"/>
          </p:cNvSpPr>
          <p:nvPr>
            <p:ph type="body" sz="quarter" idx="10"/>
          </p:nvPr>
        </p:nvSpPr>
        <p:spPr/>
        <p:txBody>
          <a:bodyPr/>
          <a:lstStyle/>
          <a:p>
            <a:r>
              <a:rPr lang="en-US"/>
              <a:t>Memory Debugging</a:t>
            </a:r>
          </a:p>
        </p:txBody>
      </p:sp>
    </p:spTree>
    <p:extLst>
      <p:ext uri="{BB962C8B-B14F-4D97-AF65-F5344CB8AC3E}">
        <p14:creationId xmlns:p14="http://schemas.microsoft.com/office/powerpoint/2010/main" val="29649205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F6265-2A22-970A-8DDE-2C95437E44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35212C-D539-A9B1-442E-59DAF23F2C4A}"/>
              </a:ext>
            </a:extLst>
          </p:cNvPr>
          <p:cNvSpPr>
            <a:spLocks noGrp="1"/>
          </p:cNvSpPr>
          <p:nvPr>
            <p:ph type="title"/>
          </p:nvPr>
        </p:nvSpPr>
        <p:spPr>
          <a:xfrm>
            <a:off x="508486" y="478686"/>
            <a:ext cx="11050081" cy="615553"/>
          </a:xfrm>
        </p:spPr>
        <p:txBody>
          <a:bodyPr/>
          <a:lstStyle/>
          <a:p>
            <a:r>
              <a:rPr lang="en-US"/>
              <a:t>Memory Debugging</a:t>
            </a:r>
          </a:p>
        </p:txBody>
      </p:sp>
      <p:sp>
        <p:nvSpPr>
          <p:cNvPr id="5" name="Text Placeholder 4">
            <a:extLst>
              <a:ext uri="{FF2B5EF4-FFF2-40B4-BE49-F238E27FC236}">
                <a16:creationId xmlns:a16="http://schemas.microsoft.com/office/drawing/2014/main" id="{A8FC1562-F589-BB22-FEA3-D2663E9E3051}"/>
              </a:ext>
            </a:extLst>
          </p:cNvPr>
          <p:cNvSpPr>
            <a:spLocks noGrp="1"/>
          </p:cNvSpPr>
          <p:nvPr>
            <p:ph type="body" sz="quarter" idx="20"/>
          </p:nvPr>
        </p:nvSpPr>
        <p:spPr>
          <a:xfrm>
            <a:off x="1667475" y="2610545"/>
            <a:ext cx="2313432" cy="553998"/>
          </a:xfrm>
        </p:spPr>
        <p:txBody>
          <a:bodyPr/>
          <a:lstStyle/>
          <a:p>
            <a:r>
              <a:rPr lang="en-US"/>
              <a:t>Too Many Allocations</a:t>
            </a:r>
          </a:p>
        </p:txBody>
      </p:sp>
      <p:sp>
        <p:nvSpPr>
          <p:cNvPr id="11" name="Text Placeholder 10">
            <a:extLst>
              <a:ext uri="{FF2B5EF4-FFF2-40B4-BE49-F238E27FC236}">
                <a16:creationId xmlns:a16="http://schemas.microsoft.com/office/drawing/2014/main" id="{32938ED7-8C14-794D-4F02-794095617AC7}"/>
              </a:ext>
            </a:extLst>
          </p:cNvPr>
          <p:cNvSpPr>
            <a:spLocks noGrp="1"/>
          </p:cNvSpPr>
          <p:nvPr>
            <p:ph type="body" sz="quarter" idx="28"/>
          </p:nvPr>
        </p:nvSpPr>
        <p:spPr>
          <a:xfrm>
            <a:off x="1667475" y="4680849"/>
            <a:ext cx="2313432" cy="276999"/>
          </a:xfrm>
        </p:spPr>
        <p:txBody>
          <a:bodyPr/>
          <a:lstStyle/>
          <a:p>
            <a:r>
              <a:rPr lang="en-US"/>
              <a:t>Memory Leaks</a:t>
            </a:r>
          </a:p>
        </p:txBody>
      </p:sp>
      <p:sp>
        <p:nvSpPr>
          <p:cNvPr id="12" name="Text Placeholder 11">
            <a:extLst>
              <a:ext uri="{FF2B5EF4-FFF2-40B4-BE49-F238E27FC236}">
                <a16:creationId xmlns:a16="http://schemas.microsoft.com/office/drawing/2014/main" id="{F63228CC-026D-98F0-A73F-D991E761CAB3}"/>
              </a:ext>
            </a:extLst>
          </p:cNvPr>
          <p:cNvSpPr>
            <a:spLocks noGrp="1"/>
          </p:cNvSpPr>
          <p:nvPr>
            <p:ph type="body" sz="quarter" idx="17"/>
          </p:nvPr>
        </p:nvSpPr>
        <p:spPr>
          <a:xfrm>
            <a:off x="4878252" y="2614439"/>
            <a:ext cx="2313432" cy="276999"/>
          </a:xfrm>
        </p:spPr>
        <p:txBody>
          <a:bodyPr/>
          <a:lstStyle/>
          <a:p>
            <a:r>
              <a:rPr lang="en-US"/>
              <a:t>Object Lifetime</a:t>
            </a:r>
          </a:p>
        </p:txBody>
      </p:sp>
      <p:sp>
        <p:nvSpPr>
          <p:cNvPr id="19" name="Text Placeholder 18">
            <a:extLst>
              <a:ext uri="{FF2B5EF4-FFF2-40B4-BE49-F238E27FC236}">
                <a16:creationId xmlns:a16="http://schemas.microsoft.com/office/drawing/2014/main" id="{9C6ACFCC-AB8B-8E86-D03A-58E5CA1E214B}"/>
              </a:ext>
            </a:extLst>
          </p:cNvPr>
          <p:cNvSpPr>
            <a:spLocks noGrp="1"/>
          </p:cNvSpPr>
          <p:nvPr>
            <p:ph type="body" sz="quarter" idx="23"/>
          </p:nvPr>
        </p:nvSpPr>
        <p:spPr>
          <a:xfrm>
            <a:off x="8207169" y="2691422"/>
            <a:ext cx="2313432" cy="276999"/>
          </a:xfrm>
        </p:spPr>
        <p:txBody>
          <a:bodyPr/>
          <a:lstStyle/>
          <a:p>
            <a:r>
              <a:rPr lang="en-US"/>
              <a:t>Object Pinning</a:t>
            </a:r>
          </a:p>
        </p:txBody>
      </p:sp>
      <p:sp>
        <p:nvSpPr>
          <p:cNvPr id="24" name="Text Placeholder 23">
            <a:extLst>
              <a:ext uri="{FF2B5EF4-FFF2-40B4-BE49-F238E27FC236}">
                <a16:creationId xmlns:a16="http://schemas.microsoft.com/office/drawing/2014/main" id="{5A168B62-8CA1-6FB3-40ED-2715F9EE81D8}"/>
              </a:ext>
            </a:extLst>
          </p:cNvPr>
          <p:cNvSpPr>
            <a:spLocks noGrp="1"/>
          </p:cNvSpPr>
          <p:nvPr>
            <p:ph type="body" sz="quarter" idx="26"/>
          </p:nvPr>
        </p:nvSpPr>
        <p:spPr>
          <a:xfrm>
            <a:off x="4876811" y="4664071"/>
            <a:ext cx="2313432" cy="276999"/>
          </a:xfrm>
        </p:spPr>
        <p:txBody>
          <a:bodyPr/>
          <a:lstStyle/>
          <a:p>
            <a:r>
              <a:rPr lang="en-US"/>
              <a:t>Cache Management</a:t>
            </a:r>
          </a:p>
        </p:txBody>
      </p:sp>
      <p:sp>
        <p:nvSpPr>
          <p:cNvPr id="26" name="Text Placeholder 25">
            <a:extLst>
              <a:ext uri="{FF2B5EF4-FFF2-40B4-BE49-F238E27FC236}">
                <a16:creationId xmlns:a16="http://schemas.microsoft.com/office/drawing/2014/main" id="{6F39B1D0-415D-C21E-CF6C-71E07BFC2819}"/>
              </a:ext>
            </a:extLst>
          </p:cNvPr>
          <p:cNvSpPr>
            <a:spLocks noGrp="1"/>
          </p:cNvSpPr>
          <p:nvPr>
            <p:ph type="body" sz="quarter" idx="30"/>
          </p:nvPr>
        </p:nvSpPr>
        <p:spPr>
          <a:xfrm>
            <a:off x="8254234" y="4680848"/>
            <a:ext cx="2313432" cy="276999"/>
          </a:xfrm>
        </p:spPr>
        <p:txBody>
          <a:bodyPr/>
          <a:lstStyle/>
          <a:p>
            <a:r>
              <a:rPr lang="en-US"/>
              <a:t>Out-Of-Memory</a:t>
            </a:r>
          </a:p>
        </p:txBody>
      </p:sp>
      <p:sp>
        <p:nvSpPr>
          <p:cNvPr id="35" name="Freeform 33">
            <a:extLst>
              <a:ext uri="{FF2B5EF4-FFF2-40B4-BE49-F238E27FC236}">
                <a16:creationId xmlns:a16="http://schemas.microsoft.com/office/drawing/2014/main" id="{DCEFBF49-6B8B-EE46-864B-008FA33F848C}"/>
              </a:ext>
            </a:extLst>
          </p:cNvPr>
          <p:cNvSpPr/>
          <p:nvPr/>
        </p:nvSpPr>
        <p:spPr>
          <a:xfrm rot="10800000" flipV="1">
            <a:off x="1377903" y="1529145"/>
            <a:ext cx="9432269" cy="276998"/>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lIns="91440" tIns="45720" rIns="91440" bIns="45720" rtlCol="0" anchor="ctr"/>
          <a:lstStyle/>
          <a:p>
            <a:pPr marL="3656965" lvl="8"/>
            <a:r>
              <a:rPr lang="en-US" sz="1200" b="1">
                <a:solidFill>
                  <a:schemeClr val="bg1"/>
                </a:solidFill>
              </a:rPr>
              <a:t>Impacts Performance</a:t>
            </a:r>
            <a:endParaRPr lang="en-US"/>
          </a:p>
        </p:txBody>
      </p:sp>
      <p:sp>
        <p:nvSpPr>
          <p:cNvPr id="36" name="Freeform 33">
            <a:extLst>
              <a:ext uri="{FF2B5EF4-FFF2-40B4-BE49-F238E27FC236}">
                <a16:creationId xmlns:a16="http://schemas.microsoft.com/office/drawing/2014/main" id="{297B3972-EF72-6677-E211-4237AAF82850}"/>
              </a:ext>
            </a:extLst>
          </p:cNvPr>
          <p:cNvSpPr/>
          <p:nvPr/>
        </p:nvSpPr>
        <p:spPr>
          <a:xfrm rot="10800000" flipV="1">
            <a:off x="1377903" y="6022470"/>
            <a:ext cx="9432269" cy="276998"/>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lIns="91440" tIns="45720" rIns="91440" bIns="45720" rtlCol="0" anchor="ctr"/>
          <a:lstStyle/>
          <a:p>
            <a:pPr marL="3656965" lvl="8"/>
            <a:r>
              <a:rPr lang="en-US" sz="1200" b="1">
                <a:solidFill>
                  <a:schemeClr val="bg1"/>
                </a:solidFill>
              </a:rPr>
              <a:t>Resource Saturation</a:t>
            </a:r>
            <a:endParaRPr lang="en-US">
              <a:solidFill>
                <a:schemeClr val="bg1"/>
              </a:solidFill>
            </a:endParaRPr>
          </a:p>
        </p:txBody>
      </p:sp>
    </p:spTree>
    <p:extLst>
      <p:ext uri="{BB962C8B-B14F-4D97-AF65-F5344CB8AC3E}">
        <p14:creationId xmlns:p14="http://schemas.microsoft.com/office/powerpoint/2010/main" val="3039410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8BD14-37A0-10BE-7AB4-08581950A54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F15E2C8-4C08-2670-2142-E04408654FF3}"/>
              </a:ext>
            </a:extLst>
          </p:cNvPr>
          <p:cNvSpPr>
            <a:spLocks noGrp="1"/>
          </p:cNvSpPr>
          <p:nvPr>
            <p:ph type="body" sz="quarter" idx="17"/>
          </p:nvPr>
        </p:nvSpPr>
        <p:spPr>
          <a:xfrm>
            <a:off x="5226990" y="2192828"/>
            <a:ext cx="1718105" cy="430887"/>
          </a:xfrm>
        </p:spPr>
        <p:txBody>
          <a:bodyPr/>
          <a:lstStyle/>
          <a:p>
            <a:r>
              <a:rPr lang="en-US" sz="2800"/>
              <a:t>MEASURE</a:t>
            </a:r>
          </a:p>
        </p:txBody>
      </p:sp>
      <p:sp>
        <p:nvSpPr>
          <p:cNvPr id="3" name="Text Placeholder 2">
            <a:extLst>
              <a:ext uri="{FF2B5EF4-FFF2-40B4-BE49-F238E27FC236}">
                <a16:creationId xmlns:a16="http://schemas.microsoft.com/office/drawing/2014/main" id="{79604DE8-A7C9-0C73-DED9-23B2BAD7FAC8}"/>
              </a:ext>
            </a:extLst>
          </p:cNvPr>
          <p:cNvSpPr>
            <a:spLocks noGrp="1"/>
          </p:cNvSpPr>
          <p:nvPr>
            <p:ph type="body" sz="quarter" idx="10"/>
          </p:nvPr>
        </p:nvSpPr>
        <p:spPr>
          <a:xfrm>
            <a:off x="5240740" y="3169762"/>
            <a:ext cx="1718105" cy="184666"/>
          </a:xfrm>
        </p:spPr>
        <p:txBody>
          <a:bodyPr/>
          <a:lstStyle/>
          <a:p>
            <a:r>
              <a:rPr lang="en-US"/>
              <a:t>02</a:t>
            </a:r>
          </a:p>
        </p:txBody>
      </p:sp>
      <p:sp>
        <p:nvSpPr>
          <p:cNvPr id="4" name="Title 3">
            <a:extLst>
              <a:ext uri="{FF2B5EF4-FFF2-40B4-BE49-F238E27FC236}">
                <a16:creationId xmlns:a16="http://schemas.microsoft.com/office/drawing/2014/main" id="{C04EDE83-8EB7-B8BC-6893-B1EFF4DC836A}"/>
              </a:ext>
            </a:extLst>
          </p:cNvPr>
          <p:cNvSpPr>
            <a:spLocks noGrp="1"/>
          </p:cNvSpPr>
          <p:nvPr>
            <p:ph type="title"/>
          </p:nvPr>
        </p:nvSpPr>
        <p:spPr>
          <a:xfrm>
            <a:off x="570959" y="774717"/>
            <a:ext cx="11050081" cy="615553"/>
          </a:xfrm>
        </p:spPr>
        <p:txBody>
          <a:bodyPr/>
          <a:lstStyle/>
          <a:p>
            <a:r>
              <a:rPr lang="en-US"/>
              <a:t>Memory Debugging</a:t>
            </a:r>
          </a:p>
        </p:txBody>
      </p:sp>
      <p:sp>
        <p:nvSpPr>
          <p:cNvPr id="5" name="Text Placeholder 4">
            <a:extLst>
              <a:ext uri="{FF2B5EF4-FFF2-40B4-BE49-F238E27FC236}">
                <a16:creationId xmlns:a16="http://schemas.microsoft.com/office/drawing/2014/main" id="{D74CC5A0-139C-435A-4FA6-43C6B888B4B4}"/>
              </a:ext>
            </a:extLst>
          </p:cNvPr>
          <p:cNvSpPr>
            <a:spLocks noGrp="1"/>
          </p:cNvSpPr>
          <p:nvPr>
            <p:ph type="body" sz="quarter" idx="18"/>
          </p:nvPr>
        </p:nvSpPr>
        <p:spPr>
          <a:xfrm>
            <a:off x="8036205" y="2192828"/>
            <a:ext cx="1718105" cy="430887"/>
          </a:xfrm>
        </p:spPr>
        <p:txBody>
          <a:bodyPr/>
          <a:lstStyle/>
          <a:p>
            <a:r>
              <a:rPr lang="en-US" sz="2800"/>
              <a:t>TRACE</a:t>
            </a:r>
          </a:p>
        </p:txBody>
      </p:sp>
      <p:sp>
        <p:nvSpPr>
          <p:cNvPr id="6" name="Text Placeholder 5">
            <a:extLst>
              <a:ext uri="{FF2B5EF4-FFF2-40B4-BE49-F238E27FC236}">
                <a16:creationId xmlns:a16="http://schemas.microsoft.com/office/drawing/2014/main" id="{E730AA75-F3E3-146D-9897-66C3DB92FC47}"/>
              </a:ext>
            </a:extLst>
          </p:cNvPr>
          <p:cNvSpPr>
            <a:spLocks noGrp="1"/>
          </p:cNvSpPr>
          <p:nvPr>
            <p:ph type="body" sz="quarter" idx="19"/>
          </p:nvPr>
        </p:nvSpPr>
        <p:spPr>
          <a:xfrm>
            <a:off x="8043080" y="3169762"/>
            <a:ext cx="1718105" cy="184666"/>
          </a:xfrm>
        </p:spPr>
        <p:txBody>
          <a:bodyPr/>
          <a:lstStyle/>
          <a:p>
            <a:r>
              <a:rPr lang="en-US"/>
              <a:t>03</a:t>
            </a:r>
          </a:p>
        </p:txBody>
      </p:sp>
      <p:sp>
        <p:nvSpPr>
          <p:cNvPr id="7" name="Text Placeholder 6">
            <a:extLst>
              <a:ext uri="{FF2B5EF4-FFF2-40B4-BE49-F238E27FC236}">
                <a16:creationId xmlns:a16="http://schemas.microsoft.com/office/drawing/2014/main" id="{D111D8CE-00A3-DF13-97CD-90327855FC9F}"/>
              </a:ext>
            </a:extLst>
          </p:cNvPr>
          <p:cNvSpPr>
            <a:spLocks noGrp="1"/>
          </p:cNvSpPr>
          <p:nvPr>
            <p:ph type="body" sz="quarter" idx="20"/>
          </p:nvPr>
        </p:nvSpPr>
        <p:spPr>
          <a:xfrm>
            <a:off x="2082919" y="2125916"/>
            <a:ext cx="2598516" cy="492443"/>
          </a:xfrm>
        </p:spPr>
        <p:txBody>
          <a:bodyPr/>
          <a:lstStyle/>
          <a:p>
            <a:r>
              <a:rPr lang="en-US" sz="3200"/>
              <a:t>METRIC</a:t>
            </a:r>
          </a:p>
        </p:txBody>
      </p:sp>
      <p:sp>
        <p:nvSpPr>
          <p:cNvPr id="8" name="Text Placeholder 7">
            <a:extLst>
              <a:ext uri="{FF2B5EF4-FFF2-40B4-BE49-F238E27FC236}">
                <a16:creationId xmlns:a16="http://schemas.microsoft.com/office/drawing/2014/main" id="{127824C7-5E9D-39A8-55FE-61BB62D846AD}"/>
              </a:ext>
            </a:extLst>
          </p:cNvPr>
          <p:cNvSpPr>
            <a:spLocks noGrp="1"/>
          </p:cNvSpPr>
          <p:nvPr>
            <p:ph type="body" sz="quarter" idx="21"/>
          </p:nvPr>
        </p:nvSpPr>
        <p:spPr>
          <a:xfrm>
            <a:off x="2440623" y="3169762"/>
            <a:ext cx="1718105" cy="184666"/>
          </a:xfrm>
        </p:spPr>
        <p:txBody>
          <a:bodyPr/>
          <a:lstStyle/>
          <a:p>
            <a:r>
              <a:rPr lang="en-US"/>
              <a:t>01</a:t>
            </a:r>
          </a:p>
        </p:txBody>
      </p:sp>
      <p:sp>
        <p:nvSpPr>
          <p:cNvPr id="9" name="Text Placeholder 8">
            <a:extLst>
              <a:ext uri="{FF2B5EF4-FFF2-40B4-BE49-F238E27FC236}">
                <a16:creationId xmlns:a16="http://schemas.microsoft.com/office/drawing/2014/main" id="{FC180F00-921B-9E3D-74D3-112CBB50C3A6}"/>
              </a:ext>
            </a:extLst>
          </p:cNvPr>
          <p:cNvSpPr>
            <a:spLocks noGrp="1"/>
          </p:cNvSpPr>
          <p:nvPr>
            <p:ph type="body" sz="quarter" idx="22"/>
          </p:nvPr>
        </p:nvSpPr>
        <p:spPr>
          <a:xfrm>
            <a:off x="5226990" y="4175227"/>
            <a:ext cx="1718105" cy="430887"/>
          </a:xfrm>
        </p:spPr>
        <p:txBody>
          <a:bodyPr/>
          <a:lstStyle/>
          <a:p>
            <a:r>
              <a:rPr lang="en-US" sz="2800"/>
              <a:t>IMROVE</a:t>
            </a:r>
          </a:p>
        </p:txBody>
      </p:sp>
      <p:sp>
        <p:nvSpPr>
          <p:cNvPr id="10" name="Text Placeholder 9">
            <a:extLst>
              <a:ext uri="{FF2B5EF4-FFF2-40B4-BE49-F238E27FC236}">
                <a16:creationId xmlns:a16="http://schemas.microsoft.com/office/drawing/2014/main" id="{2C0CD583-5454-62CB-B8AA-AEE2D9F61222}"/>
              </a:ext>
            </a:extLst>
          </p:cNvPr>
          <p:cNvSpPr>
            <a:spLocks noGrp="1"/>
          </p:cNvSpPr>
          <p:nvPr>
            <p:ph type="body" sz="quarter" idx="23"/>
          </p:nvPr>
        </p:nvSpPr>
        <p:spPr>
          <a:xfrm>
            <a:off x="5240740" y="5152161"/>
            <a:ext cx="1718105" cy="184666"/>
          </a:xfrm>
        </p:spPr>
        <p:txBody>
          <a:bodyPr/>
          <a:lstStyle/>
          <a:p>
            <a:r>
              <a:rPr lang="en-US"/>
              <a:t>05</a:t>
            </a:r>
          </a:p>
        </p:txBody>
      </p:sp>
      <p:sp>
        <p:nvSpPr>
          <p:cNvPr id="11" name="Text Placeholder 10">
            <a:extLst>
              <a:ext uri="{FF2B5EF4-FFF2-40B4-BE49-F238E27FC236}">
                <a16:creationId xmlns:a16="http://schemas.microsoft.com/office/drawing/2014/main" id="{566628AB-FE85-8932-CD69-9EB37FD64CF8}"/>
              </a:ext>
            </a:extLst>
          </p:cNvPr>
          <p:cNvSpPr>
            <a:spLocks noGrp="1"/>
          </p:cNvSpPr>
          <p:nvPr>
            <p:ph type="body" sz="quarter" idx="24"/>
          </p:nvPr>
        </p:nvSpPr>
        <p:spPr>
          <a:xfrm>
            <a:off x="8036205" y="4175227"/>
            <a:ext cx="1718105" cy="430887"/>
          </a:xfrm>
        </p:spPr>
        <p:txBody>
          <a:bodyPr/>
          <a:lstStyle/>
          <a:p>
            <a:r>
              <a:rPr lang="en-US" sz="2800"/>
              <a:t>REPEAT</a:t>
            </a:r>
          </a:p>
        </p:txBody>
      </p:sp>
      <p:sp>
        <p:nvSpPr>
          <p:cNvPr id="12" name="Text Placeholder 11">
            <a:extLst>
              <a:ext uri="{FF2B5EF4-FFF2-40B4-BE49-F238E27FC236}">
                <a16:creationId xmlns:a16="http://schemas.microsoft.com/office/drawing/2014/main" id="{2BC94D35-64B6-A3B9-580E-29F50D994B5F}"/>
              </a:ext>
            </a:extLst>
          </p:cNvPr>
          <p:cNvSpPr>
            <a:spLocks noGrp="1"/>
          </p:cNvSpPr>
          <p:nvPr>
            <p:ph type="body" sz="quarter" idx="25"/>
          </p:nvPr>
        </p:nvSpPr>
        <p:spPr>
          <a:xfrm>
            <a:off x="8043080" y="5152161"/>
            <a:ext cx="1718105" cy="184666"/>
          </a:xfrm>
        </p:spPr>
        <p:txBody>
          <a:bodyPr/>
          <a:lstStyle/>
          <a:p>
            <a:r>
              <a:rPr lang="en-US"/>
              <a:t>06</a:t>
            </a:r>
          </a:p>
        </p:txBody>
      </p:sp>
      <p:sp>
        <p:nvSpPr>
          <p:cNvPr id="13" name="Text Placeholder 12">
            <a:extLst>
              <a:ext uri="{FF2B5EF4-FFF2-40B4-BE49-F238E27FC236}">
                <a16:creationId xmlns:a16="http://schemas.microsoft.com/office/drawing/2014/main" id="{A4CAB6B0-0573-8BDD-AF37-7707F91E5CF4}"/>
              </a:ext>
            </a:extLst>
          </p:cNvPr>
          <p:cNvSpPr>
            <a:spLocks noGrp="1"/>
          </p:cNvSpPr>
          <p:nvPr>
            <p:ph type="body" sz="quarter" idx="26"/>
          </p:nvPr>
        </p:nvSpPr>
        <p:spPr>
          <a:xfrm>
            <a:off x="2440623" y="4175227"/>
            <a:ext cx="1718105" cy="738664"/>
          </a:xfrm>
        </p:spPr>
        <p:txBody>
          <a:bodyPr/>
          <a:lstStyle/>
          <a:p>
            <a:r>
              <a:rPr lang="en-US" sz="2400"/>
              <a:t>DEBUG &amp; ANALYZE</a:t>
            </a:r>
          </a:p>
        </p:txBody>
      </p:sp>
      <p:sp>
        <p:nvSpPr>
          <p:cNvPr id="14" name="Text Placeholder 13">
            <a:extLst>
              <a:ext uri="{FF2B5EF4-FFF2-40B4-BE49-F238E27FC236}">
                <a16:creationId xmlns:a16="http://schemas.microsoft.com/office/drawing/2014/main" id="{C594D419-DAD7-FCE7-5E84-ECC5C22A2B43}"/>
              </a:ext>
            </a:extLst>
          </p:cNvPr>
          <p:cNvSpPr>
            <a:spLocks noGrp="1"/>
          </p:cNvSpPr>
          <p:nvPr>
            <p:ph type="body" sz="quarter" idx="27"/>
          </p:nvPr>
        </p:nvSpPr>
        <p:spPr>
          <a:xfrm>
            <a:off x="2447498" y="5152161"/>
            <a:ext cx="1718105" cy="184666"/>
          </a:xfrm>
        </p:spPr>
        <p:txBody>
          <a:bodyPr/>
          <a:lstStyle/>
          <a:p>
            <a:r>
              <a:rPr lang="en-US"/>
              <a:t>04</a:t>
            </a:r>
          </a:p>
        </p:txBody>
      </p:sp>
    </p:spTree>
    <p:extLst>
      <p:ext uri="{BB962C8B-B14F-4D97-AF65-F5344CB8AC3E}">
        <p14:creationId xmlns:p14="http://schemas.microsoft.com/office/powerpoint/2010/main" val="9354875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1F51A-F824-E7C2-DB55-5045D8621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6B8B8-9923-420B-1A94-99CCF1761F65}"/>
              </a:ext>
            </a:extLst>
          </p:cNvPr>
          <p:cNvSpPr>
            <a:spLocks noGrp="1"/>
          </p:cNvSpPr>
          <p:nvPr>
            <p:ph type="title"/>
          </p:nvPr>
        </p:nvSpPr>
        <p:spPr/>
        <p:txBody>
          <a:bodyPr/>
          <a:lstStyle/>
          <a:p>
            <a:r>
              <a:rPr lang="en-US">
                <a:gradFill flip="none">
                  <a:gsLst>
                    <a:gs pos="1000">
                      <a:srgbClr val="D502AA"/>
                    </a:gs>
                    <a:gs pos="20000">
                      <a:srgbClr val="E566CC"/>
                    </a:gs>
                    <a:gs pos="56000">
                      <a:srgbClr val="E76BC7"/>
                    </a:gs>
                    <a:gs pos="100000">
                      <a:srgbClr val="FA94A1"/>
                    </a:gs>
                  </a:gsLst>
                  <a:lin ang="10800000" scaled="1"/>
                  <a:tileRect/>
                </a:gradFill>
                <a:latin typeface="Open Sans"/>
                <a:ea typeface="Open Sans"/>
                <a:cs typeface="Open Sans"/>
              </a:rPr>
              <a:t>02</a:t>
            </a:r>
            <a:endParaRPr lang="en-US">
              <a:gradFill flip="none" rotWithShape="1">
                <a:gsLst>
                  <a:gs pos="1000">
                    <a:srgbClr val="D502AA"/>
                  </a:gs>
                  <a:gs pos="20000">
                    <a:srgbClr val="E566CC"/>
                  </a:gs>
                  <a:gs pos="56000">
                    <a:srgbClr val="E76BC7"/>
                  </a:gs>
                  <a:gs pos="100000">
                    <a:srgbClr val="FA94A1"/>
                  </a:gs>
                </a:gsLst>
                <a:lin ang="10800000" scaled="1"/>
                <a:tileRect/>
              </a:gradFill>
            </a:endParaRPr>
          </a:p>
        </p:txBody>
      </p:sp>
      <p:sp>
        <p:nvSpPr>
          <p:cNvPr id="3" name="Text Placeholder 2">
            <a:extLst>
              <a:ext uri="{FF2B5EF4-FFF2-40B4-BE49-F238E27FC236}">
                <a16:creationId xmlns:a16="http://schemas.microsoft.com/office/drawing/2014/main" id="{A4D6E90E-1CBC-0747-11FF-71D0B20C181D}"/>
              </a:ext>
            </a:extLst>
          </p:cNvPr>
          <p:cNvSpPr>
            <a:spLocks noGrp="1"/>
          </p:cNvSpPr>
          <p:nvPr>
            <p:ph type="body" sz="quarter" idx="10"/>
          </p:nvPr>
        </p:nvSpPr>
        <p:spPr>
          <a:xfrm>
            <a:off x="582613" y="3713931"/>
            <a:ext cx="8770707" cy="984885"/>
          </a:xfrm>
        </p:spPr>
        <p:txBody>
          <a:bodyPr/>
          <a:lstStyle/>
          <a:p>
            <a:r>
              <a:rPr lang="en-US"/>
              <a:t>XPS Printing – Memory Leak Investigation</a:t>
            </a:r>
          </a:p>
        </p:txBody>
      </p:sp>
    </p:spTree>
    <p:extLst>
      <p:ext uri="{BB962C8B-B14F-4D97-AF65-F5344CB8AC3E}">
        <p14:creationId xmlns:p14="http://schemas.microsoft.com/office/powerpoint/2010/main" val="11560296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9F07A-8BC3-5A92-CC87-98CC0340DF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1EBD6-D8E4-A748-3ACC-903AC139CC8B}"/>
              </a:ext>
            </a:extLst>
          </p:cNvPr>
          <p:cNvSpPr>
            <a:spLocks noGrp="1"/>
          </p:cNvSpPr>
          <p:nvPr>
            <p:ph type="title"/>
          </p:nvPr>
        </p:nvSpPr>
        <p:spPr/>
        <p:txBody>
          <a:bodyPr/>
          <a:lstStyle/>
          <a:p>
            <a:r>
              <a:rPr lang="en-US">
                <a:gradFill flip="none">
                  <a:gsLst>
                    <a:gs pos="1000">
                      <a:srgbClr val="D502AA"/>
                    </a:gs>
                    <a:gs pos="20000">
                      <a:srgbClr val="E566CC"/>
                    </a:gs>
                    <a:gs pos="56000">
                      <a:srgbClr val="E76BC7"/>
                    </a:gs>
                    <a:gs pos="100000">
                      <a:srgbClr val="FA94A1"/>
                    </a:gs>
                  </a:gsLst>
                  <a:lin ang="10800000" scaled="1"/>
                  <a:tileRect/>
                </a:gradFill>
                <a:latin typeface="Open Sans"/>
                <a:ea typeface="Open Sans"/>
                <a:cs typeface="Open Sans"/>
              </a:rPr>
              <a:t>03</a:t>
            </a:r>
            <a:endParaRPr lang="en-US">
              <a:gradFill flip="none" rotWithShape="1">
                <a:gsLst>
                  <a:gs pos="1000">
                    <a:srgbClr val="D502AA"/>
                  </a:gs>
                  <a:gs pos="20000">
                    <a:srgbClr val="E566CC"/>
                  </a:gs>
                  <a:gs pos="56000">
                    <a:srgbClr val="E76BC7"/>
                  </a:gs>
                  <a:gs pos="100000">
                    <a:srgbClr val="FA94A1"/>
                  </a:gs>
                </a:gsLst>
                <a:lin ang="10800000" scaled="1"/>
                <a:tileRect/>
              </a:gradFill>
            </a:endParaRPr>
          </a:p>
        </p:txBody>
      </p:sp>
      <p:sp>
        <p:nvSpPr>
          <p:cNvPr id="3" name="Text Placeholder 2">
            <a:extLst>
              <a:ext uri="{FF2B5EF4-FFF2-40B4-BE49-F238E27FC236}">
                <a16:creationId xmlns:a16="http://schemas.microsoft.com/office/drawing/2014/main" id="{EA3CE0DA-3B64-000B-5B3D-B560FB54A5C7}"/>
              </a:ext>
            </a:extLst>
          </p:cNvPr>
          <p:cNvSpPr>
            <a:spLocks noGrp="1"/>
          </p:cNvSpPr>
          <p:nvPr>
            <p:ph type="body" sz="quarter" idx="10"/>
          </p:nvPr>
        </p:nvSpPr>
        <p:spPr>
          <a:xfrm>
            <a:off x="582613" y="3713931"/>
            <a:ext cx="8770707" cy="492443"/>
          </a:xfrm>
        </p:spPr>
        <p:txBody>
          <a:bodyPr/>
          <a:lstStyle/>
          <a:p>
            <a:r>
              <a:rPr lang="en-US"/>
              <a:t>WPF Performance Tips</a:t>
            </a:r>
          </a:p>
        </p:txBody>
      </p:sp>
    </p:spTree>
    <p:extLst>
      <p:ext uri="{BB962C8B-B14F-4D97-AF65-F5344CB8AC3E}">
        <p14:creationId xmlns:p14="http://schemas.microsoft.com/office/powerpoint/2010/main" val="14832312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782D7-6B23-9C83-20A6-411710D457E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C33EB19-6AB7-A66C-2D55-97C81AA2D7F5}"/>
              </a:ext>
            </a:extLst>
          </p:cNvPr>
          <p:cNvSpPr>
            <a:spLocks noGrp="1"/>
          </p:cNvSpPr>
          <p:nvPr>
            <p:ph type="title"/>
          </p:nvPr>
        </p:nvSpPr>
        <p:spPr>
          <a:xfrm>
            <a:off x="582612" y="990597"/>
            <a:ext cx="11024171" cy="615553"/>
          </a:xfrm>
        </p:spPr>
        <p:txBody>
          <a:bodyPr/>
          <a:lstStyle/>
          <a:p>
            <a:r>
              <a:rPr lang="en-IN"/>
              <a:t>Tip 1: Binding Path Optimization</a:t>
            </a:r>
            <a:endParaRPr lang="en-US"/>
          </a:p>
        </p:txBody>
      </p:sp>
      <p:pic>
        <p:nvPicPr>
          <p:cNvPr id="14" name="Picture 13">
            <a:extLst>
              <a:ext uri="{FF2B5EF4-FFF2-40B4-BE49-F238E27FC236}">
                <a16:creationId xmlns:a16="http://schemas.microsoft.com/office/drawing/2014/main" id="{A159A5E5-1B2C-29EE-E935-16BC88675F0F}"/>
              </a:ext>
            </a:extLst>
          </p:cNvPr>
          <p:cNvPicPr>
            <a:picLocks noChangeAspect="1"/>
          </p:cNvPicPr>
          <p:nvPr/>
        </p:nvPicPr>
        <p:blipFill>
          <a:blip r:embed="rId3"/>
          <a:stretch>
            <a:fillRect/>
          </a:stretch>
        </p:blipFill>
        <p:spPr>
          <a:xfrm>
            <a:off x="1841191" y="2133419"/>
            <a:ext cx="8507012" cy="1295581"/>
          </a:xfrm>
          <a:prstGeom prst="rect">
            <a:avLst/>
          </a:prstGeom>
        </p:spPr>
      </p:pic>
      <p:pic>
        <p:nvPicPr>
          <p:cNvPr id="16" name="Picture 15">
            <a:extLst>
              <a:ext uri="{FF2B5EF4-FFF2-40B4-BE49-F238E27FC236}">
                <a16:creationId xmlns:a16="http://schemas.microsoft.com/office/drawing/2014/main" id="{46B6193B-A77E-7BE2-7573-BB09BF8B2DD6}"/>
              </a:ext>
            </a:extLst>
          </p:cNvPr>
          <p:cNvPicPr>
            <a:picLocks noChangeAspect="1"/>
          </p:cNvPicPr>
          <p:nvPr/>
        </p:nvPicPr>
        <p:blipFill>
          <a:blip r:embed="rId4"/>
          <a:stretch>
            <a:fillRect/>
          </a:stretch>
        </p:blipFill>
        <p:spPr>
          <a:xfrm>
            <a:off x="1841191" y="3824410"/>
            <a:ext cx="8507012" cy="2278216"/>
          </a:xfrm>
          <a:prstGeom prst="rect">
            <a:avLst/>
          </a:prstGeom>
        </p:spPr>
      </p:pic>
      <p:sp>
        <p:nvSpPr>
          <p:cNvPr id="21" name="Graphic 74" descr="Clipboard Checkmark&#10;Keyword: fluent-icon;&#10;Metaphor: copy, memory, analog;&#10;&#10;Used in copy &amp; task scenarios.">
            <a:extLst>
              <a:ext uri="{FF2B5EF4-FFF2-40B4-BE49-F238E27FC236}">
                <a16:creationId xmlns:a16="http://schemas.microsoft.com/office/drawing/2014/main" id="{38ECF304-705A-199F-8440-853EBF5DD88F}"/>
              </a:ext>
            </a:extLst>
          </p:cNvPr>
          <p:cNvSpPr/>
          <p:nvPr/>
        </p:nvSpPr>
        <p:spPr>
          <a:xfrm>
            <a:off x="954641" y="4522493"/>
            <a:ext cx="520485" cy="575273"/>
          </a:xfrm>
          <a:custGeom>
            <a:avLst/>
            <a:gdLst>
              <a:gd name="connsiteX0" fmla="*/ 267091 w 520485"/>
              <a:gd name="connsiteY0" fmla="*/ 0 h 575273"/>
              <a:gd name="connsiteX1" fmla="*/ 328358 w 520485"/>
              <a:gd name="connsiteY1" fmla="*/ 54845 h 575273"/>
              <a:gd name="connsiteX2" fmla="*/ 328349 w 520485"/>
              <a:gd name="connsiteY2" fmla="*/ 54773 h 575273"/>
              <a:gd name="connsiteX3" fmla="*/ 376667 w 520485"/>
              <a:gd name="connsiteY3" fmla="*/ 54788 h 575273"/>
              <a:gd name="connsiteX4" fmla="*/ 438303 w 520485"/>
              <a:gd name="connsiteY4" fmla="*/ 116424 h 575273"/>
              <a:gd name="connsiteX5" fmla="*/ 438303 w 520485"/>
              <a:gd name="connsiteY5" fmla="*/ 260193 h 575273"/>
              <a:gd name="connsiteX6" fmla="*/ 397212 w 520485"/>
              <a:gd name="connsiteY6" fmla="*/ 248639 h 575273"/>
              <a:gd name="connsiteX7" fmla="*/ 397212 w 520485"/>
              <a:gd name="connsiteY7" fmla="*/ 116424 h 575273"/>
              <a:gd name="connsiteX8" fmla="*/ 376667 w 520485"/>
              <a:gd name="connsiteY8" fmla="*/ 95879 h 575273"/>
              <a:gd name="connsiteX9" fmla="*/ 318345 w 520485"/>
              <a:gd name="connsiteY9" fmla="*/ 95884 h 575273"/>
              <a:gd name="connsiteX10" fmla="*/ 267091 w 520485"/>
              <a:gd name="connsiteY10" fmla="*/ 123273 h 575273"/>
              <a:gd name="connsiteX11" fmla="*/ 171212 w 520485"/>
              <a:gd name="connsiteY11" fmla="*/ 123273 h 575273"/>
              <a:gd name="connsiteX12" fmla="*/ 119958 w 520485"/>
              <a:gd name="connsiteY12" fmla="*/ 95883 h 575273"/>
              <a:gd name="connsiteX13" fmla="*/ 61636 w 520485"/>
              <a:gd name="connsiteY13" fmla="*/ 95879 h 575273"/>
              <a:gd name="connsiteX14" fmla="*/ 41091 w 520485"/>
              <a:gd name="connsiteY14" fmla="*/ 116424 h 575273"/>
              <a:gd name="connsiteX15" fmla="*/ 41091 w 520485"/>
              <a:gd name="connsiteY15" fmla="*/ 486243 h 575273"/>
              <a:gd name="connsiteX16" fmla="*/ 61636 w 520485"/>
              <a:gd name="connsiteY16" fmla="*/ 506788 h 575273"/>
              <a:gd name="connsiteX17" fmla="*/ 211816 w 520485"/>
              <a:gd name="connsiteY17" fmla="*/ 506788 h 575273"/>
              <a:gd name="connsiteX18" fmla="*/ 241330 w 520485"/>
              <a:gd name="connsiteY18" fmla="*/ 547879 h 575273"/>
              <a:gd name="connsiteX19" fmla="*/ 61636 w 520485"/>
              <a:gd name="connsiteY19" fmla="*/ 547879 h 575273"/>
              <a:gd name="connsiteX20" fmla="*/ 0 w 520485"/>
              <a:gd name="connsiteY20" fmla="*/ 486243 h 575273"/>
              <a:gd name="connsiteX21" fmla="*/ 0 w 520485"/>
              <a:gd name="connsiteY21" fmla="*/ 116424 h 575273"/>
              <a:gd name="connsiteX22" fmla="*/ 61636 w 520485"/>
              <a:gd name="connsiteY22" fmla="*/ 54788 h 575273"/>
              <a:gd name="connsiteX23" fmla="*/ 109954 w 520485"/>
              <a:gd name="connsiteY23" fmla="*/ 54773 h 575273"/>
              <a:gd name="connsiteX24" fmla="*/ 171212 w 520485"/>
              <a:gd name="connsiteY24" fmla="*/ 0 h 575273"/>
              <a:gd name="connsiteX25" fmla="*/ 267091 w 520485"/>
              <a:gd name="connsiteY25" fmla="*/ 0 h 575273"/>
              <a:gd name="connsiteX26" fmla="*/ 328585 w 520485"/>
              <a:gd name="connsiteY26" fmla="*/ 57416 h 575273"/>
              <a:gd name="connsiteX27" fmla="*/ 328728 w 520485"/>
              <a:gd name="connsiteY27" fmla="*/ 61636 h 575273"/>
              <a:gd name="connsiteX28" fmla="*/ 328585 w 520485"/>
              <a:gd name="connsiteY28" fmla="*/ 57416 h 575273"/>
              <a:gd name="connsiteX29" fmla="*/ 267091 w 520485"/>
              <a:gd name="connsiteY29" fmla="*/ 41091 h 575273"/>
              <a:gd name="connsiteX30" fmla="*/ 171212 w 520485"/>
              <a:gd name="connsiteY30" fmla="*/ 41091 h 575273"/>
              <a:gd name="connsiteX31" fmla="*/ 150667 w 520485"/>
              <a:gd name="connsiteY31" fmla="*/ 61636 h 575273"/>
              <a:gd name="connsiteX32" fmla="*/ 171212 w 520485"/>
              <a:gd name="connsiteY32" fmla="*/ 82182 h 575273"/>
              <a:gd name="connsiteX33" fmla="*/ 267091 w 520485"/>
              <a:gd name="connsiteY33" fmla="*/ 82182 h 575273"/>
              <a:gd name="connsiteX34" fmla="*/ 287637 w 520485"/>
              <a:gd name="connsiteY34" fmla="*/ 61636 h 575273"/>
              <a:gd name="connsiteX35" fmla="*/ 267091 w 520485"/>
              <a:gd name="connsiteY35" fmla="*/ 41091 h 575273"/>
              <a:gd name="connsiteX36" fmla="*/ 520485 w 520485"/>
              <a:gd name="connsiteY36" fmla="*/ 424606 h 575273"/>
              <a:gd name="connsiteX37" fmla="*/ 369818 w 520485"/>
              <a:gd name="connsiteY37" fmla="*/ 575273 h 575273"/>
              <a:gd name="connsiteX38" fmla="*/ 219152 w 520485"/>
              <a:gd name="connsiteY38" fmla="*/ 424606 h 575273"/>
              <a:gd name="connsiteX39" fmla="*/ 369818 w 520485"/>
              <a:gd name="connsiteY39" fmla="*/ 273940 h 575273"/>
              <a:gd name="connsiteX40" fmla="*/ 520485 w 520485"/>
              <a:gd name="connsiteY40" fmla="*/ 424606 h 575273"/>
              <a:gd name="connsiteX41" fmla="*/ 461687 w 520485"/>
              <a:gd name="connsiteY41" fmla="*/ 360132 h 575273"/>
              <a:gd name="connsiteX42" fmla="*/ 442314 w 520485"/>
              <a:gd name="connsiteY42" fmla="*/ 360132 h 575273"/>
              <a:gd name="connsiteX43" fmla="*/ 342424 w 520485"/>
              <a:gd name="connsiteY43" fmla="*/ 460024 h 575273"/>
              <a:gd name="connsiteX44" fmla="*/ 297323 w 520485"/>
              <a:gd name="connsiteY44" fmla="*/ 414920 h 575273"/>
              <a:gd name="connsiteX45" fmla="*/ 277950 w 520485"/>
              <a:gd name="connsiteY45" fmla="*/ 414920 h 575273"/>
              <a:gd name="connsiteX46" fmla="*/ 277950 w 520485"/>
              <a:gd name="connsiteY46" fmla="*/ 434293 h 575273"/>
              <a:gd name="connsiteX47" fmla="*/ 332738 w 520485"/>
              <a:gd name="connsiteY47" fmla="*/ 489081 h 575273"/>
              <a:gd name="connsiteX48" fmla="*/ 352111 w 520485"/>
              <a:gd name="connsiteY48" fmla="*/ 489081 h 575273"/>
              <a:gd name="connsiteX49" fmla="*/ 461687 w 520485"/>
              <a:gd name="connsiteY49" fmla="*/ 379505 h 575273"/>
              <a:gd name="connsiteX50" fmla="*/ 461687 w 520485"/>
              <a:gd name="connsiteY50" fmla="*/ 360132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0485" h="575273">
                <a:moveTo>
                  <a:pt x="267091" y="0"/>
                </a:moveTo>
                <a:cubicBezTo>
                  <a:pt x="298838" y="0"/>
                  <a:pt x="324977" y="24000"/>
                  <a:pt x="328358" y="54845"/>
                </a:cubicBezTo>
                <a:cubicBezTo>
                  <a:pt x="328355" y="54821"/>
                  <a:pt x="328352" y="54797"/>
                  <a:pt x="328349" y="54773"/>
                </a:cubicBezTo>
                <a:lnTo>
                  <a:pt x="376667" y="54788"/>
                </a:lnTo>
                <a:cubicBezTo>
                  <a:pt x="410707" y="54788"/>
                  <a:pt x="438303" y="82383"/>
                  <a:pt x="438303" y="116424"/>
                </a:cubicBezTo>
                <a:lnTo>
                  <a:pt x="438303" y="260193"/>
                </a:lnTo>
                <a:cubicBezTo>
                  <a:pt x="425313" y="254775"/>
                  <a:pt x="411545" y="250852"/>
                  <a:pt x="397212" y="248639"/>
                </a:cubicBezTo>
                <a:lnTo>
                  <a:pt x="397212" y="116424"/>
                </a:lnTo>
                <a:cubicBezTo>
                  <a:pt x="397212" y="105077"/>
                  <a:pt x="388014" y="95879"/>
                  <a:pt x="376667" y="95879"/>
                </a:cubicBezTo>
                <a:lnTo>
                  <a:pt x="318345" y="95884"/>
                </a:lnTo>
                <a:cubicBezTo>
                  <a:pt x="307286" y="112400"/>
                  <a:pt x="288458" y="123273"/>
                  <a:pt x="267091" y="123273"/>
                </a:cubicBezTo>
                <a:lnTo>
                  <a:pt x="171212" y="123273"/>
                </a:lnTo>
                <a:cubicBezTo>
                  <a:pt x="149844" y="123273"/>
                  <a:pt x="131015" y="112399"/>
                  <a:pt x="119958" y="95883"/>
                </a:cubicBezTo>
                <a:lnTo>
                  <a:pt x="61636" y="95879"/>
                </a:lnTo>
                <a:cubicBezTo>
                  <a:pt x="50290" y="95879"/>
                  <a:pt x="41091" y="105077"/>
                  <a:pt x="41091" y="116424"/>
                </a:cubicBezTo>
                <a:lnTo>
                  <a:pt x="41091" y="486243"/>
                </a:lnTo>
                <a:cubicBezTo>
                  <a:pt x="41091" y="497589"/>
                  <a:pt x="50290" y="506788"/>
                  <a:pt x="61636" y="506788"/>
                </a:cubicBezTo>
                <a:lnTo>
                  <a:pt x="211816" y="506788"/>
                </a:lnTo>
                <a:cubicBezTo>
                  <a:pt x="219683" y="521882"/>
                  <a:pt x="229649" y="535708"/>
                  <a:pt x="241330" y="547879"/>
                </a:cubicBezTo>
                <a:lnTo>
                  <a:pt x="61636" y="547879"/>
                </a:lnTo>
                <a:cubicBezTo>
                  <a:pt x="27596" y="547879"/>
                  <a:pt x="0" y="520282"/>
                  <a:pt x="0" y="486243"/>
                </a:cubicBezTo>
                <a:lnTo>
                  <a:pt x="0" y="116424"/>
                </a:lnTo>
                <a:cubicBezTo>
                  <a:pt x="0" y="82383"/>
                  <a:pt x="27596" y="54788"/>
                  <a:pt x="61636" y="54788"/>
                </a:cubicBezTo>
                <a:lnTo>
                  <a:pt x="109954" y="54773"/>
                </a:lnTo>
                <a:cubicBezTo>
                  <a:pt x="113367" y="23962"/>
                  <a:pt x="139491" y="0"/>
                  <a:pt x="171212" y="0"/>
                </a:cubicBezTo>
                <a:lnTo>
                  <a:pt x="267091" y="0"/>
                </a:lnTo>
                <a:close/>
                <a:moveTo>
                  <a:pt x="328585" y="57416"/>
                </a:moveTo>
                <a:lnTo>
                  <a:pt x="328728" y="61636"/>
                </a:lnTo>
                <a:cubicBezTo>
                  <a:pt x="328728" y="60218"/>
                  <a:pt x="328681" y="58811"/>
                  <a:pt x="328585" y="57416"/>
                </a:cubicBezTo>
                <a:close/>
                <a:moveTo>
                  <a:pt x="267091" y="41091"/>
                </a:moveTo>
                <a:lnTo>
                  <a:pt x="171212" y="41091"/>
                </a:lnTo>
                <a:cubicBezTo>
                  <a:pt x="159865" y="41091"/>
                  <a:pt x="150667" y="50290"/>
                  <a:pt x="150667" y="61636"/>
                </a:cubicBezTo>
                <a:cubicBezTo>
                  <a:pt x="150667" y="72983"/>
                  <a:pt x="159865" y="82182"/>
                  <a:pt x="171212" y="82182"/>
                </a:cubicBezTo>
                <a:lnTo>
                  <a:pt x="267091" y="82182"/>
                </a:lnTo>
                <a:cubicBezTo>
                  <a:pt x="278438" y="82182"/>
                  <a:pt x="287637" y="72983"/>
                  <a:pt x="287637" y="61636"/>
                </a:cubicBezTo>
                <a:cubicBezTo>
                  <a:pt x="287637" y="50290"/>
                  <a:pt x="278438" y="41091"/>
                  <a:pt x="267091" y="41091"/>
                </a:cubicBezTo>
                <a:close/>
                <a:moveTo>
                  <a:pt x="520485" y="424606"/>
                </a:moveTo>
                <a:cubicBezTo>
                  <a:pt x="520485" y="507818"/>
                  <a:pt x="453030" y="575273"/>
                  <a:pt x="369818" y="575273"/>
                </a:cubicBezTo>
                <a:cubicBezTo>
                  <a:pt x="286607" y="575273"/>
                  <a:pt x="219152" y="507818"/>
                  <a:pt x="219152" y="424606"/>
                </a:cubicBezTo>
                <a:cubicBezTo>
                  <a:pt x="219152" y="341394"/>
                  <a:pt x="286607" y="273940"/>
                  <a:pt x="369818" y="273940"/>
                </a:cubicBezTo>
                <a:cubicBezTo>
                  <a:pt x="453030" y="273940"/>
                  <a:pt x="520485" y="341394"/>
                  <a:pt x="520485" y="424606"/>
                </a:cubicBezTo>
                <a:close/>
                <a:moveTo>
                  <a:pt x="461687" y="360132"/>
                </a:moveTo>
                <a:cubicBezTo>
                  <a:pt x="456337" y="354785"/>
                  <a:pt x="447664" y="354785"/>
                  <a:pt x="442314" y="360132"/>
                </a:cubicBezTo>
                <a:lnTo>
                  <a:pt x="342424" y="460024"/>
                </a:lnTo>
                <a:lnTo>
                  <a:pt x="297323" y="414920"/>
                </a:lnTo>
                <a:cubicBezTo>
                  <a:pt x="291973" y="409573"/>
                  <a:pt x="283300" y="409573"/>
                  <a:pt x="277950" y="414920"/>
                </a:cubicBezTo>
                <a:cubicBezTo>
                  <a:pt x="272603" y="420270"/>
                  <a:pt x="272603" y="428943"/>
                  <a:pt x="277950" y="434293"/>
                </a:cubicBezTo>
                <a:lnTo>
                  <a:pt x="332738" y="489081"/>
                </a:lnTo>
                <a:cubicBezTo>
                  <a:pt x="338088" y="494428"/>
                  <a:pt x="346761" y="494428"/>
                  <a:pt x="352111" y="489081"/>
                </a:cubicBezTo>
                <a:lnTo>
                  <a:pt x="461687" y="379505"/>
                </a:lnTo>
                <a:cubicBezTo>
                  <a:pt x="467034" y="374155"/>
                  <a:pt x="467034" y="365482"/>
                  <a:pt x="461687" y="360132"/>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22" name="Graphic 100" descr="Dismiss Square&#10;Keyword: fluent-icon;&#10;Metaphor: x, close, cancel, remove;&#10;&#10;Used in scenarios where UI is closed, dismissed, or removed.">
            <a:extLst>
              <a:ext uri="{FF2B5EF4-FFF2-40B4-BE49-F238E27FC236}">
                <a16:creationId xmlns:a16="http://schemas.microsoft.com/office/drawing/2014/main" id="{744E889D-AC22-9713-2DE7-C9A43FE7F97F}"/>
              </a:ext>
            </a:extLst>
          </p:cNvPr>
          <p:cNvSpPr/>
          <p:nvPr/>
        </p:nvSpPr>
        <p:spPr>
          <a:xfrm>
            <a:off x="893746" y="2571230"/>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Tree>
    <p:extLst>
      <p:ext uri="{BB962C8B-B14F-4D97-AF65-F5344CB8AC3E}">
        <p14:creationId xmlns:p14="http://schemas.microsoft.com/office/powerpoint/2010/main" val="343534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C0EC8-0279-2DE2-28A8-23E5E609DE8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B68B6E7-CD84-8BD2-5807-EBC3F2835843}"/>
              </a:ext>
            </a:extLst>
          </p:cNvPr>
          <p:cNvSpPr>
            <a:spLocks noGrp="1"/>
          </p:cNvSpPr>
          <p:nvPr>
            <p:ph type="title"/>
          </p:nvPr>
        </p:nvSpPr>
        <p:spPr>
          <a:xfrm>
            <a:off x="583914" y="497505"/>
            <a:ext cx="11024171" cy="615553"/>
          </a:xfrm>
        </p:spPr>
        <p:txBody>
          <a:bodyPr/>
          <a:lstStyle/>
          <a:p>
            <a:r>
              <a:rPr lang="en-IN"/>
              <a:t>Tip 2: Property Change Notifications</a:t>
            </a:r>
            <a:endParaRPr lang="en-US"/>
          </a:p>
        </p:txBody>
      </p:sp>
      <p:sp>
        <p:nvSpPr>
          <p:cNvPr id="21" name="Graphic 74" descr="Clipboard Checkmark&#10;Keyword: fluent-icon;&#10;Metaphor: copy, memory, analog;&#10;&#10;Used in copy &amp; task scenarios.">
            <a:extLst>
              <a:ext uri="{FF2B5EF4-FFF2-40B4-BE49-F238E27FC236}">
                <a16:creationId xmlns:a16="http://schemas.microsoft.com/office/drawing/2014/main" id="{6C923534-213E-BEFF-96F4-B37F3632259F}"/>
              </a:ext>
            </a:extLst>
          </p:cNvPr>
          <p:cNvSpPr/>
          <p:nvPr/>
        </p:nvSpPr>
        <p:spPr>
          <a:xfrm>
            <a:off x="954641" y="4522493"/>
            <a:ext cx="520485" cy="575273"/>
          </a:xfrm>
          <a:custGeom>
            <a:avLst/>
            <a:gdLst>
              <a:gd name="connsiteX0" fmla="*/ 267091 w 520485"/>
              <a:gd name="connsiteY0" fmla="*/ 0 h 575273"/>
              <a:gd name="connsiteX1" fmla="*/ 328358 w 520485"/>
              <a:gd name="connsiteY1" fmla="*/ 54845 h 575273"/>
              <a:gd name="connsiteX2" fmla="*/ 328349 w 520485"/>
              <a:gd name="connsiteY2" fmla="*/ 54773 h 575273"/>
              <a:gd name="connsiteX3" fmla="*/ 376667 w 520485"/>
              <a:gd name="connsiteY3" fmla="*/ 54788 h 575273"/>
              <a:gd name="connsiteX4" fmla="*/ 438303 w 520485"/>
              <a:gd name="connsiteY4" fmla="*/ 116424 h 575273"/>
              <a:gd name="connsiteX5" fmla="*/ 438303 w 520485"/>
              <a:gd name="connsiteY5" fmla="*/ 260193 h 575273"/>
              <a:gd name="connsiteX6" fmla="*/ 397212 w 520485"/>
              <a:gd name="connsiteY6" fmla="*/ 248639 h 575273"/>
              <a:gd name="connsiteX7" fmla="*/ 397212 w 520485"/>
              <a:gd name="connsiteY7" fmla="*/ 116424 h 575273"/>
              <a:gd name="connsiteX8" fmla="*/ 376667 w 520485"/>
              <a:gd name="connsiteY8" fmla="*/ 95879 h 575273"/>
              <a:gd name="connsiteX9" fmla="*/ 318345 w 520485"/>
              <a:gd name="connsiteY9" fmla="*/ 95884 h 575273"/>
              <a:gd name="connsiteX10" fmla="*/ 267091 w 520485"/>
              <a:gd name="connsiteY10" fmla="*/ 123273 h 575273"/>
              <a:gd name="connsiteX11" fmla="*/ 171212 w 520485"/>
              <a:gd name="connsiteY11" fmla="*/ 123273 h 575273"/>
              <a:gd name="connsiteX12" fmla="*/ 119958 w 520485"/>
              <a:gd name="connsiteY12" fmla="*/ 95883 h 575273"/>
              <a:gd name="connsiteX13" fmla="*/ 61636 w 520485"/>
              <a:gd name="connsiteY13" fmla="*/ 95879 h 575273"/>
              <a:gd name="connsiteX14" fmla="*/ 41091 w 520485"/>
              <a:gd name="connsiteY14" fmla="*/ 116424 h 575273"/>
              <a:gd name="connsiteX15" fmla="*/ 41091 w 520485"/>
              <a:gd name="connsiteY15" fmla="*/ 486243 h 575273"/>
              <a:gd name="connsiteX16" fmla="*/ 61636 w 520485"/>
              <a:gd name="connsiteY16" fmla="*/ 506788 h 575273"/>
              <a:gd name="connsiteX17" fmla="*/ 211816 w 520485"/>
              <a:gd name="connsiteY17" fmla="*/ 506788 h 575273"/>
              <a:gd name="connsiteX18" fmla="*/ 241330 w 520485"/>
              <a:gd name="connsiteY18" fmla="*/ 547879 h 575273"/>
              <a:gd name="connsiteX19" fmla="*/ 61636 w 520485"/>
              <a:gd name="connsiteY19" fmla="*/ 547879 h 575273"/>
              <a:gd name="connsiteX20" fmla="*/ 0 w 520485"/>
              <a:gd name="connsiteY20" fmla="*/ 486243 h 575273"/>
              <a:gd name="connsiteX21" fmla="*/ 0 w 520485"/>
              <a:gd name="connsiteY21" fmla="*/ 116424 h 575273"/>
              <a:gd name="connsiteX22" fmla="*/ 61636 w 520485"/>
              <a:gd name="connsiteY22" fmla="*/ 54788 h 575273"/>
              <a:gd name="connsiteX23" fmla="*/ 109954 w 520485"/>
              <a:gd name="connsiteY23" fmla="*/ 54773 h 575273"/>
              <a:gd name="connsiteX24" fmla="*/ 171212 w 520485"/>
              <a:gd name="connsiteY24" fmla="*/ 0 h 575273"/>
              <a:gd name="connsiteX25" fmla="*/ 267091 w 520485"/>
              <a:gd name="connsiteY25" fmla="*/ 0 h 575273"/>
              <a:gd name="connsiteX26" fmla="*/ 328585 w 520485"/>
              <a:gd name="connsiteY26" fmla="*/ 57416 h 575273"/>
              <a:gd name="connsiteX27" fmla="*/ 328728 w 520485"/>
              <a:gd name="connsiteY27" fmla="*/ 61636 h 575273"/>
              <a:gd name="connsiteX28" fmla="*/ 328585 w 520485"/>
              <a:gd name="connsiteY28" fmla="*/ 57416 h 575273"/>
              <a:gd name="connsiteX29" fmla="*/ 267091 w 520485"/>
              <a:gd name="connsiteY29" fmla="*/ 41091 h 575273"/>
              <a:gd name="connsiteX30" fmla="*/ 171212 w 520485"/>
              <a:gd name="connsiteY30" fmla="*/ 41091 h 575273"/>
              <a:gd name="connsiteX31" fmla="*/ 150667 w 520485"/>
              <a:gd name="connsiteY31" fmla="*/ 61636 h 575273"/>
              <a:gd name="connsiteX32" fmla="*/ 171212 w 520485"/>
              <a:gd name="connsiteY32" fmla="*/ 82182 h 575273"/>
              <a:gd name="connsiteX33" fmla="*/ 267091 w 520485"/>
              <a:gd name="connsiteY33" fmla="*/ 82182 h 575273"/>
              <a:gd name="connsiteX34" fmla="*/ 287637 w 520485"/>
              <a:gd name="connsiteY34" fmla="*/ 61636 h 575273"/>
              <a:gd name="connsiteX35" fmla="*/ 267091 w 520485"/>
              <a:gd name="connsiteY35" fmla="*/ 41091 h 575273"/>
              <a:gd name="connsiteX36" fmla="*/ 520485 w 520485"/>
              <a:gd name="connsiteY36" fmla="*/ 424606 h 575273"/>
              <a:gd name="connsiteX37" fmla="*/ 369818 w 520485"/>
              <a:gd name="connsiteY37" fmla="*/ 575273 h 575273"/>
              <a:gd name="connsiteX38" fmla="*/ 219152 w 520485"/>
              <a:gd name="connsiteY38" fmla="*/ 424606 h 575273"/>
              <a:gd name="connsiteX39" fmla="*/ 369818 w 520485"/>
              <a:gd name="connsiteY39" fmla="*/ 273940 h 575273"/>
              <a:gd name="connsiteX40" fmla="*/ 520485 w 520485"/>
              <a:gd name="connsiteY40" fmla="*/ 424606 h 575273"/>
              <a:gd name="connsiteX41" fmla="*/ 461687 w 520485"/>
              <a:gd name="connsiteY41" fmla="*/ 360132 h 575273"/>
              <a:gd name="connsiteX42" fmla="*/ 442314 w 520485"/>
              <a:gd name="connsiteY42" fmla="*/ 360132 h 575273"/>
              <a:gd name="connsiteX43" fmla="*/ 342424 w 520485"/>
              <a:gd name="connsiteY43" fmla="*/ 460024 h 575273"/>
              <a:gd name="connsiteX44" fmla="*/ 297323 w 520485"/>
              <a:gd name="connsiteY44" fmla="*/ 414920 h 575273"/>
              <a:gd name="connsiteX45" fmla="*/ 277950 w 520485"/>
              <a:gd name="connsiteY45" fmla="*/ 414920 h 575273"/>
              <a:gd name="connsiteX46" fmla="*/ 277950 w 520485"/>
              <a:gd name="connsiteY46" fmla="*/ 434293 h 575273"/>
              <a:gd name="connsiteX47" fmla="*/ 332738 w 520485"/>
              <a:gd name="connsiteY47" fmla="*/ 489081 h 575273"/>
              <a:gd name="connsiteX48" fmla="*/ 352111 w 520485"/>
              <a:gd name="connsiteY48" fmla="*/ 489081 h 575273"/>
              <a:gd name="connsiteX49" fmla="*/ 461687 w 520485"/>
              <a:gd name="connsiteY49" fmla="*/ 379505 h 575273"/>
              <a:gd name="connsiteX50" fmla="*/ 461687 w 520485"/>
              <a:gd name="connsiteY50" fmla="*/ 360132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0485" h="575273">
                <a:moveTo>
                  <a:pt x="267091" y="0"/>
                </a:moveTo>
                <a:cubicBezTo>
                  <a:pt x="298838" y="0"/>
                  <a:pt x="324977" y="24000"/>
                  <a:pt x="328358" y="54845"/>
                </a:cubicBezTo>
                <a:cubicBezTo>
                  <a:pt x="328355" y="54821"/>
                  <a:pt x="328352" y="54797"/>
                  <a:pt x="328349" y="54773"/>
                </a:cubicBezTo>
                <a:lnTo>
                  <a:pt x="376667" y="54788"/>
                </a:lnTo>
                <a:cubicBezTo>
                  <a:pt x="410707" y="54788"/>
                  <a:pt x="438303" y="82383"/>
                  <a:pt x="438303" y="116424"/>
                </a:cubicBezTo>
                <a:lnTo>
                  <a:pt x="438303" y="260193"/>
                </a:lnTo>
                <a:cubicBezTo>
                  <a:pt x="425313" y="254775"/>
                  <a:pt x="411545" y="250852"/>
                  <a:pt x="397212" y="248639"/>
                </a:cubicBezTo>
                <a:lnTo>
                  <a:pt x="397212" y="116424"/>
                </a:lnTo>
                <a:cubicBezTo>
                  <a:pt x="397212" y="105077"/>
                  <a:pt x="388014" y="95879"/>
                  <a:pt x="376667" y="95879"/>
                </a:cubicBezTo>
                <a:lnTo>
                  <a:pt x="318345" y="95884"/>
                </a:lnTo>
                <a:cubicBezTo>
                  <a:pt x="307286" y="112400"/>
                  <a:pt x="288458" y="123273"/>
                  <a:pt x="267091" y="123273"/>
                </a:cubicBezTo>
                <a:lnTo>
                  <a:pt x="171212" y="123273"/>
                </a:lnTo>
                <a:cubicBezTo>
                  <a:pt x="149844" y="123273"/>
                  <a:pt x="131015" y="112399"/>
                  <a:pt x="119958" y="95883"/>
                </a:cubicBezTo>
                <a:lnTo>
                  <a:pt x="61636" y="95879"/>
                </a:lnTo>
                <a:cubicBezTo>
                  <a:pt x="50290" y="95879"/>
                  <a:pt x="41091" y="105077"/>
                  <a:pt x="41091" y="116424"/>
                </a:cubicBezTo>
                <a:lnTo>
                  <a:pt x="41091" y="486243"/>
                </a:lnTo>
                <a:cubicBezTo>
                  <a:pt x="41091" y="497589"/>
                  <a:pt x="50290" y="506788"/>
                  <a:pt x="61636" y="506788"/>
                </a:cubicBezTo>
                <a:lnTo>
                  <a:pt x="211816" y="506788"/>
                </a:lnTo>
                <a:cubicBezTo>
                  <a:pt x="219683" y="521882"/>
                  <a:pt x="229649" y="535708"/>
                  <a:pt x="241330" y="547879"/>
                </a:cubicBezTo>
                <a:lnTo>
                  <a:pt x="61636" y="547879"/>
                </a:lnTo>
                <a:cubicBezTo>
                  <a:pt x="27596" y="547879"/>
                  <a:pt x="0" y="520282"/>
                  <a:pt x="0" y="486243"/>
                </a:cubicBezTo>
                <a:lnTo>
                  <a:pt x="0" y="116424"/>
                </a:lnTo>
                <a:cubicBezTo>
                  <a:pt x="0" y="82383"/>
                  <a:pt x="27596" y="54788"/>
                  <a:pt x="61636" y="54788"/>
                </a:cubicBezTo>
                <a:lnTo>
                  <a:pt x="109954" y="54773"/>
                </a:lnTo>
                <a:cubicBezTo>
                  <a:pt x="113367" y="23962"/>
                  <a:pt x="139491" y="0"/>
                  <a:pt x="171212" y="0"/>
                </a:cubicBezTo>
                <a:lnTo>
                  <a:pt x="267091" y="0"/>
                </a:lnTo>
                <a:close/>
                <a:moveTo>
                  <a:pt x="328585" y="57416"/>
                </a:moveTo>
                <a:lnTo>
                  <a:pt x="328728" y="61636"/>
                </a:lnTo>
                <a:cubicBezTo>
                  <a:pt x="328728" y="60218"/>
                  <a:pt x="328681" y="58811"/>
                  <a:pt x="328585" y="57416"/>
                </a:cubicBezTo>
                <a:close/>
                <a:moveTo>
                  <a:pt x="267091" y="41091"/>
                </a:moveTo>
                <a:lnTo>
                  <a:pt x="171212" y="41091"/>
                </a:lnTo>
                <a:cubicBezTo>
                  <a:pt x="159865" y="41091"/>
                  <a:pt x="150667" y="50290"/>
                  <a:pt x="150667" y="61636"/>
                </a:cubicBezTo>
                <a:cubicBezTo>
                  <a:pt x="150667" y="72983"/>
                  <a:pt x="159865" y="82182"/>
                  <a:pt x="171212" y="82182"/>
                </a:cubicBezTo>
                <a:lnTo>
                  <a:pt x="267091" y="82182"/>
                </a:lnTo>
                <a:cubicBezTo>
                  <a:pt x="278438" y="82182"/>
                  <a:pt x="287637" y="72983"/>
                  <a:pt x="287637" y="61636"/>
                </a:cubicBezTo>
                <a:cubicBezTo>
                  <a:pt x="287637" y="50290"/>
                  <a:pt x="278438" y="41091"/>
                  <a:pt x="267091" y="41091"/>
                </a:cubicBezTo>
                <a:close/>
                <a:moveTo>
                  <a:pt x="520485" y="424606"/>
                </a:moveTo>
                <a:cubicBezTo>
                  <a:pt x="520485" y="507818"/>
                  <a:pt x="453030" y="575273"/>
                  <a:pt x="369818" y="575273"/>
                </a:cubicBezTo>
                <a:cubicBezTo>
                  <a:pt x="286607" y="575273"/>
                  <a:pt x="219152" y="507818"/>
                  <a:pt x="219152" y="424606"/>
                </a:cubicBezTo>
                <a:cubicBezTo>
                  <a:pt x="219152" y="341394"/>
                  <a:pt x="286607" y="273940"/>
                  <a:pt x="369818" y="273940"/>
                </a:cubicBezTo>
                <a:cubicBezTo>
                  <a:pt x="453030" y="273940"/>
                  <a:pt x="520485" y="341394"/>
                  <a:pt x="520485" y="424606"/>
                </a:cubicBezTo>
                <a:close/>
                <a:moveTo>
                  <a:pt x="461687" y="360132"/>
                </a:moveTo>
                <a:cubicBezTo>
                  <a:pt x="456337" y="354785"/>
                  <a:pt x="447664" y="354785"/>
                  <a:pt x="442314" y="360132"/>
                </a:cubicBezTo>
                <a:lnTo>
                  <a:pt x="342424" y="460024"/>
                </a:lnTo>
                <a:lnTo>
                  <a:pt x="297323" y="414920"/>
                </a:lnTo>
                <a:cubicBezTo>
                  <a:pt x="291973" y="409573"/>
                  <a:pt x="283300" y="409573"/>
                  <a:pt x="277950" y="414920"/>
                </a:cubicBezTo>
                <a:cubicBezTo>
                  <a:pt x="272603" y="420270"/>
                  <a:pt x="272603" y="428943"/>
                  <a:pt x="277950" y="434293"/>
                </a:cubicBezTo>
                <a:lnTo>
                  <a:pt x="332738" y="489081"/>
                </a:lnTo>
                <a:cubicBezTo>
                  <a:pt x="338088" y="494428"/>
                  <a:pt x="346761" y="494428"/>
                  <a:pt x="352111" y="489081"/>
                </a:cubicBezTo>
                <a:lnTo>
                  <a:pt x="461687" y="379505"/>
                </a:lnTo>
                <a:cubicBezTo>
                  <a:pt x="467034" y="374155"/>
                  <a:pt x="467034" y="365482"/>
                  <a:pt x="461687" y="360132"/>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22" name="Graphic 100" descr="Dismiss Square&#10;Keyword: fluent-icon;&#10;Metaphor: x, close, cancel, remove;&#10;&#10;Used in scenarios where UI is closed, dismissed, or removed.">
            <a:extLst>
              <a:ext uri="{FF2B5EF4-FFF2-40B4-BE49-F238E27FC236}">
                <a16:creationId xmlns:a16="http://schemas.microsoft.com/office/drawing/2014/main" id="{C8F95BEB-ED1D-2AFB-8717-23DB253709E5}"/>
              </a:ext>
            </a:extLst>
          </p:cNvPr>
          <p:cNvSpPr/>
          <p:nvPr/>
        </p:nvSpPr>
        <p:spPr>
          <a:xfrm>
            <a:off x="893746" y="2571230"/>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pic>
        <p:nvPicPr>
          <p:cNvPr id="8" name="Picture 7">
            <a:extLst>
              <a:ext uri="{FF2B5EF4-FFF2-40B4-BE49-F238E27FC236}">
                <a16:creationId xmlns:a16="http://schemas.microsoft.com/office/drawing/2014/main" id="{CC41E8BC-7C17-D3F3-2BBC-7B78C4D8D093}"/>
              </a:ext>
            </a:extLst>
          </p:cNvPr>
          <p:cNvPicPr>
            <a:picLocks noChangeAspect="1"/>
          </p:cNvPicPr>
          <p:nvPr/>
        </p:nvPicPr>
        <p:blipFill>
          <a:blip r:embed="rId3"/>
          <a:stretch>
            <a:fillRect/>
          </a:stretch>
        </p:blipFill>
        <p:spPr>
          <a:xfrm>
            <a:off x="1997762" y="3920985"/>
            <a:ext cx="7818783" cy="2591534"/>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9B7A8FE2-F26E-49A0-0368-EFC02DBD57A1}"/>
              </a:ext>
            </a:extLst>
          </p:cNvPr>
          <p:cNvPicPr>
            <a:picLocks noChangeAspect="1"/>
          </p:cNvPicPr>
          <p:nvPr/>
        </p:nvPicPr>
        <p:blipFill>
          <a:blip r:embed="rId4"/>
          <a:stretch>
            <a:fillRect/>
          </a:stretch>
        </p:blipFill>
        <p:spPr>
          <a:xfrm>
            <a:off x="1997763" y="1334558"/>
            <a:ext cx="7818783" cy="2473344"/>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339058"/>
      </p:ext>
    </p:extLst>
  </p:cSld>
  <p:clrMapOvr>
    <a:masterClrMapping/>
  </p:clrMapOvr>
  <p:transition>
    <p:fade/>
  </p:transition>
</p:sld>
</file>

<file path=ppt/theme/theme1.xml><?xml version="1.0" encoding="utf-8"?>
<a:theme xmlns:a="http://schemas.openxmlformats.org/drawingml/2006/main" name="Azure 2023 Template">
  <a:themeElements>
    <a:clrScheme name="Custom 2">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E566CC"/>
      </a:hlink>
      <a:folHlink>
        <a:srgbClr val="E566C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1609</Words>
  <Application>Microsoft Office PowerPoint</Application>
  <PresentationFormat>Widescreen</PresentationFormat>
  <Paragraphs>147</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Open Sans</vt:lpstr>
      <vt:lpstr>Segoe UI</vt:lpstr>
      <vt:lpstr>Calibri</vt:lpstr>
      <vt:lpstr>Arial</vt:lpstr>
      <vt:lpstr>Aptos</vt:lpstr>
      <vt:lpstr>Segoe Sans Text</vt:lpstr>
      <vt:lpstr>Wingdings</vt:lpstr>
      <vt:lpstr>var(--title-font-family)</vt:lpstr>
      <vt:lpstr>Azure 2023 Template</vt:lpstr>
      <vt:lpstr>Boosting WPF Performance </vt:lpstr>
      <vt:lpstr>Agenda</vt:lpstr>
      <vt:lpstr>01</vt:lpstr>
      <vt:lpstr>Memory Debugging</vt:lpstr>
      <vt:lpstr>Memory Debugging</vt:lpstr>
      <vt:lpstr>02</vt:lpstr>
      <vt:lpstr>03</vt:lpstr>
      <vt:lpstr>Tip 1: Binding Path Optimization</vt:lpstr>
      <vt:lpstr>Tip 2: Property Change Notifications</vt:lpstr>
      <vt:lpstr>Tip 3: Caching</vt:lpstr>
      <vt:lpstr>Tip 4: Batch Updates</vt:lpstr>
      <vt:lpstr>04</vt:lpstr>
      <vt:lpstr>.NET9 Perf Improvements</vt:lpstr>
      <vt:lpstr>WPF Performance Roadmap</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2024-11-21T19:07:50Z</dcterms:created>
  <dcterms:modified xsi:type="dcterms:W3CDTF">2024-11-21T19:08:29Z</dcterms:modified>
  <cp:category/>
</cp:coreProperties>
</file>